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
        <p:nvSpPr>
          <p:cNvPr id="29" name="PlaceHolder 2"/>
          <p:cNvSpPr>
            <a:spLocks noGrp="1"/>
          </p:cNvSpPr>
          <p:nvPr>
            <p:ph type="body"/>
          </p:nvPr>
        </p:nvSpPr>
        <p:spPr>
          <a:xfrm>
            <a:off x="913680" y="2367000"/>
            <a:ext cx="1036332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30" name="PlaceHolder 3"/>
          <p:cNvSpPr>
            <a:spLocks noGrp="1"/>
          </p:cNvSpPr>
          <p:nvPr>
            <p:ph type="body"/>
          </p:nvPr>
        </p:nvSpPr>
        <p:spPr>
          <a:xfrm>
            <a:off x="913680" y="4155480"/>
            <a:ext cx="10363320" cy="163296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
        <p:nvSpPr>
          <p:cNvPr id="32" name="PlaceHolder 2"/>
          <p:cNvSpPr>
            <a:spLocks noGrp="1"/>
          </p:cNvSpPr>
          <p:nvPr>
            <p:ph type="body"/>
          </p:nvPr>
        </p:nvSpPr>
        <p:spPr>
          <a:xfrm>
            <a:off x="913680" y="236700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33" name="PlaceHolder 3"/>
          <p:cNvSpPr>
            <a:spLocks noGrp="1"/>
          </p:cNvSpPr>
          <p:nvPr>
            <p:ph type="body"/>
          </p:nvPr>
        </p:nvSpPr>
        <p:spPr>
          <a:xfrm>
            <a:off x="6224040" y="236700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34" name="PlaceHolder 4"/>
          <p:cNvSpPr>
            <a:spLocks noGrp="1"/>
          </p:cNvSpPr>
          <p:nvPr>
            <p:ph type="body"/>
          </p:nvPr>
        </p:nvSpPr>
        <p:spPr>
          <a:xfrm>
            <a:off x="913680" y="415548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35" name="PlaceHolder 5"/>
          <p:cNvSpPr>
            <a:spLocks noGrp="1"/>
          </p:cNvSpPr>
          <p:nvPr>
            <p:ph type="body"/>
          </p:nvPr>
        </p:nvSpPr>
        <p:spPr>
          <a:xfrm>
            <a:off x="6224040" y="415548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
        <p:nvSpPr>
          <p:cNvPr id="37" name="PlaceHolder 2"/>
          <p:cNvSpPr>
            <a:spLocks noGrp="1"/>
          </p:cNvSpPr>
          <p:nvPr>
            <p:ph type="body"/>
          </p:nvPr>
        </p:nvSpPr>
        <p:spPr>
          <a:xfrm>
            <a:off x="913680" y="2367000"/>
            <a:ext cx="333684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38" name="PlaceHolder 3"/>
          <p:cNvSpPr>
            <a:spLocks noGrp="1"/>
          </p:cNvSpPr>
          <p:nvPr>
            <p:ph type="body"/>
          </p:nvPr>
        </p:nvSpPr>
        <p:spPr>
          <a:xfrm>
            <a:off x="4417920" y="2367000"/>
            <a:ext cx="333684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39" name="PlaceHolder 4"/>
          <p:cNvSpPr>
            <a:spLocks noGrp="1"/>
          </p:cNvSpPr>
          <p:nvPr>
            <p:ph type="body"/>
          </p:nvPr>
        </p:nvSpPr>
        <p:spPr>
          <a:xfrm>
            <a:off x="7921800" y="2367000"/>
            <a:ext cx="333684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40" name="PlaceHolder 5"/>
          <p:cNvSpPr>
            <a:spLocks noGrp="1"/>
          </p:cNvSpPr>
          <p:nvPr>
            <p:ph type="body"/>
          </p:nvPr>
        </p:nvSpPr>
        <p:spPr>
          <a:xfrm>
            <a:off x="913680" y="4155480"/>
            <a:ext cx="333684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41" name="PlaceHolder 6"/>
          <p:cNvSpPr>
            <a:spLocks noGrp="1"/>
          </p:cNvSpPr>
          <p:nvPr>
            <p:ph type="body"/>
          </p:nvPr>
        </p:nvSpPr>
        <p:spPr>
          <a:xfrm>
            <a:off x="4417920" y="4155480"/>
            <a:ext cx="333684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42" name="PlaceHolder 7"/>
          <p:cNvSpPr>
            <a:spLocks noGrp="1"/>
          </p:cNvSpPr>
          <p:nvPr>
            <p:ph type="body"/>
          </p:nvPr>
        </p:nvSpPr>
        <p:spPr>
          <a:xfrm>
            <a:off x="7921800" y="4155480"/>
            <a:ext cx="3336840" cy="163296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
        <p:nvSpPr>
          <p:cNvPr id="51" name="PlaceHolder 2"/>
          <p:cNvSpPr>
            <a:spLocks noGrp="1"/>
          </p:cNvSpPr>
          <p:nvPr>
            <p:ph type="subTitle"/>
          </p:nvPr>
        </p:nvSpPr>
        <p:spPr>
          <a:xfrm>
            <a:off x="913680" y="2367000"/>
            <a:ext cx="10363320" cy="342360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
        <p:nvSpPr>
          <p:cNvPr id="53" name="PlaceHolder 2"/>
          <p:cNvSpPr>
            <a:spLocks noGrp="1"/>
          </p:cNvSpPr>
          <p:nvPr>
            <p:ph type="body"/>
          </p:nvPr>
        </p:nvSpPr>
        <p:spPr>
          <a:xfrm>
            <a:off x="913680" y="2367000"/>
            <a:ext cx="10363320" cy="342360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
        <p:nvSpPr>
          <p:cNvPr id="55" name="PlaceHolder 2"/>
          <p:cNvSpPr>
            <a:spLocks noGrp="1"/>
          </p:cNvSpPr>
          <p:nvPr>
            <p:ph type="body"/>
          </p:nvPr>
        </p:nvSpPr>
        <p:spPr>
          <a:xfrm>
            <a:off x="913680" y="2367000"/>
            <a:ext cx="5057280" cy="342360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56" name="PlaceHolder 3"/>
          <p:cNvSpPr>
            <a:spLocks noGrp="1"/>
          </p:cNvSpPr>
          <p:nvPr>
            <p:ph type="body"/>
          </p:nvPr>
        </p:nvSpPr>
        <p:spPr>
          <a:xfrm>
            <a:off x="6224040" y="2367000"/>
            <a:ext cx="5057280" cy="342360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913680" y="618480"/>
            <a:ext cx="10364040" cy="739872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
        <p:nvSpPr>
          <p:cNvPr id="60" name="PlaceHolder 2"/>
          <p:cNvSpPr>
            <a:spLocks noGrp="1"/>
          </p:cNvSpPr>
          <p:nvPr>
            <p:ph type="body"/>
          </p:nvPr>
        </p:nvSpPr>
        <p:spPr>
          <a:xfrm>
            <a:off x="913680" y="236700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61" name="PlaceHolder 3"/>
          <p:cNvSpPr>
            <a:spLocks noGrp="1"/>
          </p:cNvSpPr>
          <p:nvPr>
            <p:ph type="body"/>
          </p:nvPr>
        </p:nvSpPr>
        <p:spPr>
          <a:xfrm>
            <a:off x="6224040" y="2367000"/>
            <a:ext cx="5057280" cy="342360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62" name="PlaceHolder 4"/>
          <p:cNvSpPr>
            <a:spLocks noGrp="1"/>
          </p:cNvSpPr>
          <p:nvPr>
            <p:ph type="body"/>
          </p:nvPr>
        </p:nvSpPr>
        <p:spPr>
          <a:xfrm>
            <a:off x="913680" y="415548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
        <p:nvSpPr>
          <p:cNvPr id="8" name="PlaceHolder 2"/>
          <p:cNvSpPr>
            <a:spLocks noGrp="1"/>
          </p:cNvSpPr>
          <p:nvPr>
            <p:ph type="subTitle"/>
          </p:nvPr>
        </p:nvSpPr>
        <p:spPr>
          <a:xfrm>
            <a:off x="913680" y="2367000"/>
            <a:ext cx="10363320" cy="342360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
        <p:nvSpPr>
          <p:cNvPr id="64" name="PlaceHolder 2"/>
          <p:cNvSpPr>
            <a:spLocks noGrp="1"/>
          </p:cNvSpPr>
          <p:nvPr>
            <p:ph type="body"/>
          </p:nvPr>
        </p:nvSpPr>
        <p:spPr>
          <a:xfrm>
            <a:off x="913680" y="2367000"/>
            <a:ext cx="5057280" cy="342360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65" name="PlaceHolder 3"/>
          <p:cNvSpPr>
            <a:spLocks noGrp="1"/>
          </p:cNvSpPr>
          <p:nvPr>
            <p:ph type="body"/>
          </p:nvPr>
        </p:nvSpPr>
        <p:spPr>
          <a:xfrm>
            <a:off x="6224040" y="236700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66" name="PlaceHolder 4"/>
          <p:cNvSpPr>
            <a:spLocks noGrp="1"/>
          </p:cNvSpPr>
          <p:nvPr>
            <p:ph type="body"/>
          </p:nvPr>
        </p:nvSpPr>
        <p:spPr>
          <a:xfrm>
            <a:off x="6224040" y="415548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
        <p:nvSpPr>
          <p:cNvPr id="68" name="PlaceHolder 2"/>
          <p:cNvSpPr>
            <a:spLocks noGrp="1"/>
          </p:cNvSpPr>
          <p:nvPr>
            <p:ph type="body"/>
          </p:nvPr>
        </p:nvSpPr>
        <p:spPr>
          <a:xfrm>
            <a:off x="913680" y="236700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69" name="PlaceHolder 3"/>
          <p:cNvSpPr>
            <a:spLocks noGrp="1"/>
          </p:cNvSpPr>
          <p:nvPr>
            <p:ph type="body"/>
          </p:nvPr>
        </p:nvSpPr>
        <p:spPr>
          <a:xfrm>
            <a:off x="6224040" y="236700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70" name="PlaceHolder 4"/>
          <p:cNvSpPr>
            <a:spLocks noGrp="1"/>
          </p:cNvSpPr>
          <p:nvPr>
            <p:ph type="body"/>
          </p:nvPr>
        </p:nvSpPr>
        <p:spPr>
          <a:xfrm>
            <a:off x="913680" y="4155480"/>
            <a:ext cx="10363320" cy="163296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
        <p:nvSpPr>
          <p:cNvPr id="72" name="PlaceHolder 2"/>
          <p:cNvSpPr>
            <a:spLocks noGrp="1"/>
          </p:cNvSpPr>
          <p:nvPr>
            <p:ph type="body"/>
          </p:nvPr>
        </p:nvSpPr>
        <p:spPr>
          <a:xfrm>
            <a:off x="913680" y="2367000"/>
            <a:ext cx="1036332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73" name="PlaceHolder 3"/>
          <p:cNvSpPr>
            <a:spLocks noGrp="1"/>
          </p:cNvSpPr>
          <p:nvPr>
            <p:ph type="body"/>
          </p:nvPr>
        </p:nvSpPr>
        <p:spPr>
          <a:xfrm>
            <a:off x="913680" y="4155480"/>
            <a:ext cx="10363320" cy="163296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
        <p:nvSpPr>
          <p:cNvPr id="75" name="PlaceHolder 2"/>
          <p:cNvSpPr>
            <a:spLocks noGrp="1"/>
          </p:cNvSpPr>
          <p:nvPr>
            <p:ph type="body"/>
          </p:nvPr>
        </p:nvSpPr>
        <p:spPr>
          <a:xfrm>
            <a:off x="913680" y="236700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76" name="PlaceHolder 3"/>
          <p:cNvSpPr>
            <a:spLocks noGrp="1"/>
          </p:cNvSpPr>
          <p:nvPr>
            <p:ph type="body"/>
          </p:nvPr>
        </p:nvSpPr>
        <p:spPr>
          <a:xfrm>
            <a:off x="6224040" y="236700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77" name="PlaceHolder 4"/>
          <p:cNvSpPr>
            <a:spLocks noGrp="1"/>
          </p:cNvSpPr>
          <p:nvPr>
            <p:ph type="body"/>
          </p:nvPr>
        </p:nvSpPr>
        <p:spPr>
          <a:xfrm>
            <a:off x="913680" y="415548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78" name="PlaceHolder 5"/>
          <p:cNvSpPr>
            <a:spLocks noGrp="1"/>
          </p:cNvSpPr>
          <p:nvPr>
            <p:ph type="body"/>
          </p:nvPr>
        </p:nvSpPr>
        <p:spPr>
          <a:xfrm>
            <a:off x="6224040" y="415548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
        <p:nvSpPr>
          <p:cNvPr id="80" name="PlaceHolder 2"/>
          <p:cNvSpPr>
            <a:spLocks noGrp="1"/>
          </p:cNvSpPr>
          <p:nvPr>
            <p:ph type="body"/>
          </p:nvPr>
        </p:nvSpPr>
        <p:spPr>
          <a:xfrm>
            <a:off x="913680" y="2367000"/>
            <a:ext cx="333684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81" name="PlaceHolder 3"/>
          <p:cNvSpPr>
            <a:spLocks noGrp="1"/>
          </p:cNvSpPr>
          <p:nvPr>
            <p:ph type="body"/>
          </p:nvPr>
        </p:nvSpPr>
        <p:spPr>
          <a:xfrm>
            <a:off x="4417920" y="2367000"/>
            <a:ext cx="333684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82" name="PlaceHolder 4"/>
          <p:cNvSpPr>
            <a:spLocks noGrp="1"/>
          </p:cNvSpPr>
          <p:nvPr>
            <p:ph type="body"/>
          </p:nvPr>
        </p:nvSpPr>
        <p:spPr>
          <a:xfrm>
            <a:off x="7921800" y="2367000"/>
            <a:ext cx="333684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83" name="PlaceHolder 5"/>
          <p:cNvSpPr>
            <a:spLocks noGrp="1"/>
          </p:cNvSpPr>
          <p:nvPr>
            <p:ph type="body"/>
          </p:nvPr>
        </p:nvSpPr>
        <p:spPr>
          <a:xfrm>
            <a:off x="913680" y="4155480"/>
            <a:ext cx="333684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84" name="PlaceHolder 6"/>
          <p:cNvSpPr>
            <a:spLocks noGrp="1"/>
          </p:cNvSpPr>
          <p:nvPr>
            <p:ph type="body"/>
          </p:nvPr>
        </p:nvSpPr>
        <p:spPr>
          <a:xfrm>
            <a:off x="4417920" y="4155480"/>
            <a:ext cx="333684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85" name="PlaceHolder 7"/>
          <p:cNvSpPr>
            <a:spLocks noGrp="1"/>
          </p:cNvSpPr>
          <p:nvPr>
            <p:ph type="body"/>
          </p:nvPr>
        </p:nvSpPr>
        <p:spPr>
          <a:xfrm>
            <a:off x="7921800" y="4155480"/>
            <a:ext cx="3336840" cy="163296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
        <p:nvSpPr>
          <p:cNvPr id="10" name="PlaceHolder 2"/>
          <p:cNvSpPr>
            <a:spLocks noGrp="1"/>
          </p:cNvSpPr>
          <p:nvPr>
            <p:ph type="body"/>
          </p:nvPr>
        </p:nvSpPr>
        <p:spPr>
          <a:xfrm>
            <a:off x="913680" y="2367000"/>
            <a:ext cx="10363320" cy="342360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
        <p:nvSpPr>
          <p:cNvPr id="12" name="PlaceHolder 2"/>
          <p:cNvSpPr>
            <a:spLocks noGrp="1"/>
          </p:cNvSpPr>
          <p:nvPr>
            <p:ph type="body"/>
          </p:nvPr>
        </p:nvSpPr>
        <p:spPr>
          <a:xfrm>
            <a:off x="913680" y="2367000"/>
            <a:ext cx="5057280" cy="342360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13" name="PlaceHolder 3"/>
          <p:cNvSpPr>
            <a:spLocks noGrp="1"/>
          </p:cNvSpPr>
          <p:nvPr>
            <p:ph type="body"/>
          </p:nvPr>
        </p:nvSpPr>
        <p:spPr>
          <a:xfrm>
            <a:off x="6224040" y="2367000"/>
            <a:ext cx="5057280" cy="342360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913680" y="618480"/>
            <a:ext cx="10364040" cy="739872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
        <p:nvSpPr>
          <p:cNvPr id="17" name="PlaceHolder 2"/>
          <p:cNvSpPr>
            <a:spLocks noGrp="1"/>
          </p:cNvSpPr>
          <p:nvPr>
            <p:ph type="body"/>
          </p:nvPr>
        </p:nvSpPr>
        <p:spPr>
          <a:xfrm>
            <a:off x="913680" y="236700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18" name="PlaceHolder 3"/>
          <p:cNvSpPr>
            <a:spLocks noGrp="1"/>
          </p:cNvSpPr>
          <p:nvPr>
            <p:ph type="body"/>
          </p:nvPr>
        </p:nvSpPr>
        <p:spPr>
          <a:xfrm>
            <a:off x="6224040" y="2367000"/>
            <a:ext cx="5057280" cy="342360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19" name="PlaceHolder 4"/>
          <p:cNvSpPr>
            <a:spLocks noGrp="1"/>
          </p:cNvSpPr>
          <p:nvPr>
            <p:ph type="body"/>
          </p:nvPr>
        </p:nvSpPr>
        <p:spPr>
          <a:xfrm>
            <a:off x="913680" y="415548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
        <p:nvSpPr>
          <p:cNvPr id="21" name="PlaceHolder 2"/>
          <p:cNvSpPr>
            <a:spLocks noGrp="1"/>
          </p:cNvSpPr>
          <p:nvPr>
            <p:ph type="body"/>
          </p:nvPr>
        </p:nvSpPr>
        <p:spPr>
          <a:xfrm>
            <a:off x="913680" y="2367000"/>
            <a:ext cx="5057280" cy="342360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22" name="PlaceHolder 3"/>
          <p:cNvSpPr>
            <a:spLocks noGrp="1"/>
          </p:cNvSpPr>
          <p:nvPr>
            <p:ph type="body"/>
          </p:nvPr>
        </p:nvSpPr>
        <p:spPr>
          <a:xfrm>
            <a:off x="6224040" y="236700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23" name="PlaceHolder 4"/>
          <p:cNvSpPr>
            <a:spLocks noGrp="1"/>
          </p:cNvSpPr>
          <p:nvPr>
            <p:ph type="body"/>
          </p:nvPr>
        </p:nvSpPr>
        <p:spPr>
          <a:xfrm>
            <a:off x="6224040" y="415548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913680" y="618480"/>
            <a:ext cx="10364040" cy="1595880"/>
          </a:xfrm>
          <a:prstGeom prst="rect">
            <a:avLst/>
          </a:prstGeom>
        </p:spPr>
        <p:txBody>
          <a:bodyPr lIns="0" rIns="0" tIns="0" bIns="0" anchor="ctr">
            <a:spAutoFit/>
          </a:bodyPr>
          <a:p>
            <a:endParaRPr b="0" lang="en-US" sz="1800" spc="-1" strike="noStrike">
              <a:solidFill>
                <a:srgbClr val="000000"/>
              </a:solidFill>
              <a:latin typeface="Tw Cen MT"/>
            </a:endParaRPr>
          </a:p>
        </p:txBody>
      </p:sp>
      <p:sp>
        <p:nvSpPr>
          <p:cNvPr id="25" name="PlaceHolder 2"/>
          <p:cNvSpPr>
            <a:spLocks noGrp="1"/>
          </p:cNvSpPr>
          <p:nvPr>
            <p:ph type="body"/>
          </p:nvPr>
        </p:nvSpPr>
        <p:spPr>
          <a:xfrm>
            <a:off x="913680" y="236700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26" name="PlaceHolder 3"/>
          <p:cNvSpPr>
            <a:spLocks noGrp="1"/>
          </p:cNvSpPr>
          <p:nvPr>
            <p:ph type="body"/>
          </p:nvPr>
        </p:nvSpPr>
        <p:spPr>
          <a:xfrm>
            <a:off x="6224040" y="2367000"/>
            <a:ext cx="5057280" cy="163296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27" name="PlaceHolder 4"/>
          <p:cNvSpPr>
            <a:spLocks noGrp="1"/>
          </p:cNvSpPr>
          <p:nvPr>
            <p:ph type="body"/>
          </p:nvPr>
        </p:nvSpPr>
        <p:spPr>
          <a:xfrm>
            <a:off x="913680" y="4155480"/>
            <a:ext cx="10363320" cy="163296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Picture 2" descr=""/>
          <p:cNvPicPr/>
          <p:nvPr/>
        </p:nvPicPr>
        <p:blipFill>
          <a:blip r:embed="rId2"/>
          <a:stretch/>
        </p:blipFill>
        <p:spPr>
          <a:xfrm>
            <a:off x="0" y="0"/>
            <a:ext cx="12191760" cy="6857640"/>
          </a:xfrm>
          <a:prstGeom prst="rect">
            <a:avLst/>
          </a:prstGeom>
          <a:ln>
            <a:noFill/>
          </a:ln>
        </p:spPr>
      </p:pic>
      <p:pic>
        <p:nvPicPr>
          <p:cNvPr id="1" name="Picture 6" descr=""/>
          <p:cNvPicPr/>
          <p:nvPr/>
        </p:nvPicPr>
        <p:blipFill>
          <a:blip r:embed="rId3"/>
          <a:stretch/>
        </p:blipFill>
        <p:spPr>
          <a:xfrm>
            <a:off x="0" y="0"/>
            <a:ext cx="12191760" cy="6857640"/>
          </a:xfrm>
          <a:prstGeom prst="rect">
            <a:avLst/>
          </a:prstGeom>
          <a:ln>
            <a:noFill/>
          </a:ln>
        </p:spPr>
      </p:pic>
      <p:sp>
        <p:nvSpPr>
          <p:cNvPr id="2" name="PlaceHolder 1"/>
          <p:cNvSpPr>
            <a:spLocks noGrp="1"/>
          </p:cNvSpPr>
          <p:nvPr>
            <p:ph type="title"/>
          </p:nvPr>
        </p:nvSpPr>
        <p:spPr>
          <a:xfrm>
            <a:off x="1751040" y="1300680"/>
            <a:ext cx="8689680" cy="2508840"/>
          </a:xfrm>
          <a:prstGeom prst="rect">
            <a:avLst/>
          </a:prstGeom>
        </p:spPr>
        <p:txBody>
          <a:bodyPr anchor="b">
            <a:normAutofit/>
          </a:bodyPr>
          <a:p>
            <a:pPr algn="ctr">
              <a:lnSpc>
                <a:spcPct val="90000"/>
              </a:lnSpc>
            </a:pPr>
            <a:r>
              <a:rPr b="0" lang="en-US" sz="4800" spc="-1" strike="noStrike" cap="all">
                <a:solidFill>
                  <a:srgbClr val="000000"/>
                </a:solidFill>
                <a:latin typeface="Tw Cen MT"/>
              </a:rPr>
              <a:t>Haga clic para modificar el estilo de título del patrón</a:t>
            </a:r>
            <a:endParaRPr b="0" lang="en-US" sz="4800" spc="-1" strike="noStrike">
              <a:solidFill>
                <a:srgbClr val="000000"/>
              </a:solidFill>
              <a:latin typeface="Tw Cen MT"/>
            </a:endParaRPr>
          </a:p>
        </p:txBody>
      </p:sp>
      <p:sp>
        <p:nvSpPr>
          <p:cNvPr id="3" name="PlaceHolder 2"/>
          <p:cNvSpPr>
            <a:spLocks noGrp="1"/>
          </p:cNvSpPr>
          <p:nvPr>
            <p:ph type="dt"/>
          </p:nvPr>
        </p:nvSpPr>
        <p:spPr>
          <a:xfrm>
            <a:off x="7678800" y="5883120"/>
            <a:ext cx="2742840" cy="364680"/>
          </a:xfrm>
          <a:prstGeom prst="rect">
            <a:avLst/>
          </a:prstGeom>
        </p:spPr>
        <p:txBody>
          <a:bodyPr anchor="ctr">
            <a:noAutofit/>
          </a:bodyPr>
          <a:p>
            <a:pPr algn="r">
              <a:lnSpc>
                <a:spcPct val="100000"/>
              </a:lnSpc>
            </a:pPr>
            <a:fld id="{5B1825EA-1846-4D12-8AE2-091A76E10257}" type="datetime">
              <a:rPr b="0" lang="es-ES" sz="1000" spc="-1" strike="noStrike">
                <a:solidFill>
                  <a:srgbClr val="000000"/>
                </a:solidFill>
                <a:latin typeface="Tw Cen MT"/>
              </a:rPr>
              <a:t>18/05/21</a:t>
            </a:fld>
            <a:endParaRPr b="0" lang="es-ES" sz="1000" spc="-1" strike="noStrike">
              <a:latin typeface="Times New Roman"/>
            </a:endParaRPr>
          </a:p>
        </p:txBody>
      </p:sp>
      <p:sp>
        <p:nvSpPr>
          <p:cNvPr id="4" name="PlaceHolder 3"/>
          <p:cNvSpPr>
            <a:spLocks noGrp="1"/>
          </p:cNvSpPr>
          <p:nvPr>
            <p:ph type="ftr"/>
          </p:nvPr>
        </p:nvSpPr>
        <p:spPr>
          <a:xfrm>
            <a:off x="913680" y="5883120"/>
            <a:ext cx="6672600" cy="364680"/>
          </a:xfrm>
          <a:prstGeom prst="rect">
            <a:avLst/>
          </a:prstGeom>
        </p:spPr>
        <p:txBody>
          <a:bodyPr anchor="ctr">
            <a:noAutofit/>
          </a:bodyPr>
          <a:p>
            <a:endParaRPr b="0" lang="es-ES" sz="2400" spc="-1" strike="noStrike">
              <a:latin typeface="Times New Roman"/>
            </a:endParaRPr>
          </a:p>
        </p:txBody>
      </p:sp>
      <p:sp>
        <p:nvSpPr>
          <p:cNvPr id="5" name="PlaceHolder 4"/>
          <p:cNvSpPr>
            <a:spLocks noGrp="1"/>
          </p:cNvSpPr>
          <p:nvPr>
            <p:ph type="sldNum"/>
          </p:nvPr>
        </p:nvSpPr>
        <p:spPr>
          <a:xfrm>
            <a:off x="10514160" y="5883120"/>
            <a:ext cx="763920" cy="364680"/>
          </a:xfrm>
          <a:prstGeom prst="rect">
            <a:avLst/>
          </a:prstGeom>
        </p:spPr>
        <p:txBody>
          <a:bodyPr anchor="ctr">
            <a:noAutofit/>
          </a:bodyPr>
          <a:p>
            <a:pPr algn="r">
              <a:lnSpc>
                <a:spcPct val="100000"/>
              </a:lnSpc>
            </a:pPr>
            <a:fld id="{F6EA5CA6-5E06-4B13-9715-5836D6619AB2}" type="slidenum">
              <a:rPr b="0" lang="es-ES" sz="1000" spc="-1" strike="noStrike">
                <a:solidFill>
                  <a:srgbClr val="000000"/>
                </a:solidFill>
                <a:latin typeface="Tw Cen MT"/>
              </a:rPr>
              <a:t>&lt;número&gt;</a:t>
            </a:fld>
            <a:endParaRPr b="0" lang="es-ES" sz="1000" spc="-1" strike="noStrike">
              <a:latin typeface="Times New Roman"/>
            </a:endParaRPr>
          </a:p>
        </p:txBody>
      </p:sp>
      <p:sp>
        <p:nvSpPr>
          <p:cNvPr id="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000" spc="-1" strike="noStrike" cap="all">
                <a:solidFill>
                  <a:srgbClr val="000000"/>
                </a:solidFill>
                <a:latin typeface="Tw Cen MT"/>
              </a:rPr>
              <a:t>Pulse para editar el formato de esquema del texto</a:t>
            </a:r>
            <a:endParaRPr b="0" lang="en-US" sz="2000" spc="-1" strike="noStrike" cap="all">
              <a:solidFill>
                <a:srgbClr val="000000"/>
              </a:solidFill>
              <a:latin typeface="Tw Cen MT"/>
            </a:endParaRPr>
          </a:p>
          <a:p>
            <a:pPr lvl="1" marL="864000" indent="-324000">
              <a:spcBef>
                <a:spcPts val="1134"/>
              </a:spcBef>
              <a:buClr>
                <a:srgbClr val="000000"/>
              </a:buClr>
              <a:buSzPct val="75000"/>
              <a:buFont typeface="Symbol" charset="2"/>
              <a:buChar char=""/>
            </a:pPr>
            <a:r>
              <a:rPr b="0" lang="en-US" sz="1600" spc="-1" strike="noStrike" cap="all">
                <a:solidFill>
                  <a:srgbClr val="000000"/>
                </a:solidFill>
                <a:latin typeface="Tw Cen MT"/>
              </a:rPr>
              <a:t>Segundo nivel del esquema</a:t>
            </a:r>
            <a:endParaRPr b="0" lang="en-US" sz="1600" spc="-1" strike="noStrike" cap="all">
              <a:solidFill>
                <a:srgbClr val="000000"/>
              </a:solidFill>
              <a:latin typeface="Tw Cen MT"/>
            </a:endParaRPr>
          </a:p>
          <a:p>
            <a:pPr lvl="2" marL="1296000" indent="-288000">
              <a:spcBef>
                <a:spcPts val="850"/>
              </a:spcBef>
              <a:buClr>
                <a:srgbClr val="000000"/>
              </a:buClr>
              <a:buSzPct val="45000"/>
              <a:buFont typeface="Wingdings" charset="2"/>
              <a:buChar char=""/>
            </a:pPr>
            <a:r>
              <a:rPr b="0" lang="en-US" sz="1400" spc="-1" strike="noStrike" cap="all">
                <a:solidFill>
                  <a:srgbClr val="000000"/>
                </a:solidFill>
                <a:latin typeface="Tw Cen MT"/>
              </a:rPr>
              <a:t>Tercer nivel del esquema</a:t>
            </a:r>
            <a:endParaRPr b="0" lang="en-US" sz="1400" spc="-1" strike="noStrike" cap="all">
              <a:solidFill>
                <a:srgbClr val="000000"/>
              </a:solidFill>
              <a:latin typeface="Tw Cen MT"/>
            </a:endParaRPr>
          </a:p>
          <a:p>
            <a:pPr lvl="3" marL="1728000" indent="-216000">
              <a:spcBef>
                <a:spcPts val="567"/>
              </a:spcBef>
              <a:buClr>
                <a:srgbClr val="000000"/>
              </a:buClr>
              <a:buSzPct val="75000"/>
              <a:buFont typeface="Symbol" charset="2"/>
              <a:buChar char=""/>
            </a:pPr>
            <a:r>
              <a:rPr b="0" lang="en-US" sz="1400" spc="-1" strike="noStrike" cap="all">
                <a:solidFill>
                  <a:srgbClr val="000000"/>
                </a:solidFill>
                <a:latin typeface="Tw Cen MT"/>
              </a:rPr>
              <a:t>Cuarto nivel del esquema</a:t>
            </a:r>
            <a:endParaRPr b="0" lang="en-US" sz="1400" spc="-1" strike="noStrike" cap="all">
              <a:solidFill>
                <a:srgbClr val="000000"/>
              </a:solidFill>
              <a:latin typeface="Tw Cen MT"/>
            </a:endParaRPr>
          </a:p>
          <a:p>
            <a:pPr lvl="4" marL="2160000" indent="-216000">
              <a:spcBef>
                <a:spcPts val="283"/>
              </a:spcBef>
              <a:buClr>
                <a:srgbClr val="000000"/>
              </a:buClr>
              <a:buSzPct val="45000"/>
              <a:buFont typeface="Wingdings" charset="2"/>
              <a:buChar char=""/>
            </a:pPr>
            <a:r>
              <a:rPr b="0" lang="en-US" sz="2000" spc="-1" strike="noStrike" cap="all">
                <a:solidFill>
                  <a:srgbClr val="000000"/>
                </a:solidFill>
                <a:latin typeface="Tw Cen MT"/>
              </a:rPr>
              <a:t>Quinto nivel del esquema</a:t>
            </a:r>
            <a:endParaRPr b="0" lang="en-US" sz="2000" spc="-1" strike="noStrike" cap="all">
              <a:solidFill>
                <a:srgbClr val="000000"/>
              </a:solidFill>
              <a:latin typeface="Tw Cen MT"/>
            </a:endParaRPr>
          </a:p>
          <a:p>
            <a:pPr lvl="5" marL="2592000" indent="-216000">
              <a:spcBef>
                <a:spcPts val="283"/>
              </a:spcBef>
              <a:buClr>
                <a:srgbClr val="000000"/>
              </a:buClr>
              <a:buSzPct val="45000"/>
              <a:buFont typeface="Wingdings" charset="2"/>
              <a:buChar char=""/>
            </a:pPr>
            <a:r>
              <a:rPr b="0" lang="en-US" sz="2000" spc="-1" strike="noStrike" cap="all">
                <a:solidFill>
                  <a:srgbClr val="000000"/>
                </a:solidFill>
                <a:latin typeface="Tw Cen MT"/>
              </a:rPr>
              <a:t>Sexto nivel del esquema</a:t>
            </a:r>
            <a:endParaRPr b="0" lang="en-US" sz="2000" spc="-1" strike="noStrike" cap="all">
              <a:solidFill>
                <a:srgbClr val="000000"/>
              </a:solidFill>
              <a:latin typeface="Tw Cen MT"/>
            </a:endParaRPr>
          </a:p>
          <a:p>
            <a:pPr lvl="6" marL="3024000" indent="-216000">
              <a:spcBef>
                <a:spcPts val="283"/>
              </a:spcBef>
              <a:buClr>
                <a:srgbClr val="000000"/>
              </a:buClr>
              <a:buSzPct val="45000"/>
              <a:buFont typeface="Wingdings" charset="2"/>
              <a:buChar char=""/>
            </a:pPr>
            <a:r>
              <a:rPr b="0" lang="en-US" sz="2000" spc="-1" strike="noStrike" cap="all">
                <a:solidFill>
                  <a:srgbClr val="000000"/>
                </a:solidFill>
                <a:latin typeface="Tw Cen MT"/>
              </a:rPr>
              <a:t>Séptimo nivel del esquema</a:t>
            </a:r>
            <a:endParaRPr b="0" lang="en-US" sz="2000" spc="-1" strike="noStrike" cap="all">
              <a:solidFill>
                <a:srgbClr val="000000"/>
              </a:solidFill>
              <a:latin typeface="Tw Cen MT"/>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 name="Picture 2" descr=""/>
          <p:cNvPicPr/>
          <p:nvPr/>
        </p:nvPicPr>
        <p:blipFill>
          <a:blip r:embed="rId2"/>
          <a:stretch/>
        </p:blipFill>
        <p:spPr>
          <a:xfrm>
            <a:off x="0" y="0"/>
            <a:ext cx="12191760" cy="6857640"/>
          </a:xfrm>
          <a:prstGeom prst="rect">
            <a:avLst/>
          </a:prstGeom>
          <a:ln>
            <a:noFill/>
          </a:ln>
        </p:spPr>
      </p:pic>
      <p:pic>
        <p:nvPicPr>
          <p:cNvPr id="44" name="Picture 2" descr=""/>
          <p:cNvPicPr/>
          <p:nvPr/>
        </p:nvPicPr>
        <p:blipFill>
          <a:blip r:embed="rId3"/>
          <a:stretch/>
        </p:blipFill>
        <p:spPr>
          <a:xfrm>
            <a:off x="0" y="0"/>
            <a:ext cx="12191760" cy="6857640"/>
          </a:xfrm>
          <a:prstGeom prst="rect">
            <a:avLst/>
          </a:prstGeom>
          <a:ln>
            <a:noFill/>
          </a:ln>
        </p:spPr>
      </p:pic>
      <p:sp>
        <p:nvSpPr>
          <p:cNvPr id="45" name="PlaceHolder 1"/>
          <p:cNvSpPr>
            <a:spLocks noGrp="1"/>
          </p:cNvSpPr>
          <p:nvPr>
            <p:ph type="title"/>
          </p:nvPr>
        </p:nvSpPr>
        <p:spPr>
          <a:xfrm>
            <a:off x="913680" y="618480"/>
            <a:ext cx="10364040" cy="1595880"/>
          </a:xfrm>
          <a:prstGeom prst="rect">
            <a:avLst/>
          </a:prstGeom>
        </p:spPr>
        <p:txBody>
          <a:bodyPr anchor="ctr">
            <a:noAutofit/>
          </a:bodyPr>
          <a:p>
            <a:pPr algn="ctr">
              <a:lnSpc>
                <a:spcPct val="90000"/>
              </a:lnSpc>
            </a:pPr>
            <a:r>
              <a:rPr b="0" lang="en-US" sz="3600" spc="-1" strike="noStrike" cap="all">
                <a:solidFill>
                  <a:srgbClr val="000000"/>
                </a:solidFill>
                <a:latin typeface="Tw Cen MT"/>
              </a:rPr>
              <a:t>Haga clic para modificar el estilo de título del patrón</a:t>
            </a:r>
            <a:endParaRPr b="0" lang="en-US" sz="3600" spc="-1" strike="noStrike">
              <a:solidFill>
                <a:srgbClr val="000000"/>
              </a:solidFill>
              <a:latin typeface="Tw Cen MT"/>
            </a:endParaRPr>
          </a:p>
        </p:txBody>
      </p:sp>
      <p:sp>
        <p:nvSpPr>
          <p:cNvPr id="46" name="PlaceHolder 2"/>
          <p:cNvSpPr>
            <a:spLocks noGrp="1"/>
          </p:cNvSpPr>
          <p:nvPr>
            <p:ph type="body"/>
          </p:nvPr>
        </p:nvSpPr>
        <p:spPr>
          <a:xfrm>
            <a:off x="913680" y="2367000"/>
            <a:ext cx="10363320" cy="3423600"/>
          </a:xfrm>
          <a:prstGeom prst="rect">
            <a:avLst/>
          </a:prstGeom>
        </p:spPr>
        <p:txBody>
          <a:bodyPr>
            <a:noAutofit/>
          </a:bodyPr>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Haga clic para modificar los estilos de texto del patrón</a:t>
            </a:r>
            <a:endParaRPr b="0" lang="en-US" sz="2000" spc="-1" strike="noStrike" cap="all">
              <a:solidFill>
                <a:srgbClr val="000000"/>
              </a:solidFill>
              <a:latin typeface="Tw Cen MT"/>
            </a:endParaRPr>
          </a:p>
          <a:p>
            <a:pPr lvl="1" marL="685800" indent="-228240">
              <a:lnSpc>
                <a:spcPct val="120000"/>
              </a:lnSpc>
              <a:spcBef>
                <a:spcPts val="499"/>
              </a:spcBef>
              <a:buClr>
                <a:srgbClr val="000000"/>
              </a:buClr>
              <a:buFont typeface="Arial"/>
              <a:buChar char="•"/>
            </a:pPr>
            <a:r>
              <a:rPr b="0" lang="en-US" sz="1800" spc="-1" strike="noStrike" cap="all">
                <a:solidFill>
                  <a:srgbClr val="000000"/>
                </a:solidFill>
                <a:latin typeface="Tw Cen MT"/>
              </a:rPr>
              <a:t>Segundo nivel</a:t>
            </a:r>
            <a:endParaRPr b="0" lang="en-US" sz="1800" spc="-1" strike="noStrike" cap="all">
              <a:solidFill>
                <a:srgbClr val="000000"/>
              </a:solidFill>
              <a:latin typeface="Tw Cen MT"/>
            </a:endParaRPr>
          </a:p>
          <a:p>
            <a:pPr lvl="2" marL="1143000" indent="-228240">
              <a:lnSpc>
                <a:spcPct val="120000"/>
              </a:lnSpc>
              <a:spcBef>
                <a:spcPts val="499"/>
              </a:spcBef>
              <a:buClr>
                <a:srgbClr val="000000"/>
              </a:buClr>
              <a:buFont typeface="Arial"/>
              <a:buChar char="•"/>
            </a:pPr>
            <a:r>
              <a:rPr b="0" lang="en-US" sz="1600" spc="-1" strike="noStrike" cap="all">
                <a:solidFill>
                  <a:srgbClr val="000000"/>
                </a:solidFill>
                <a:latin typeface="Tw Cen MT"/>
              </a:rPr>
              <a:t>Tercer nivel</a:t>
            </a:r>
            <a:endParaRPr b="0" lang="en-US" sz="1600" spc="-1" strike="noStrike" cap="all">
              <a:solidFill>
                <a:srgbClr val="000000"/>
              </a:solidFill>
              <a:latin typeface="Tw Cen MT"/>
            </a:endParaRPr>
          </a:p>
          <a:p>
            <a:pPr lvl="3" marL="1600200" indent="-228240">
              <a:lnSpc>
                <a:spcPct val="120000"/>
              </a:lnSpc>
              <a:spcBef>
                <a:spcPts val="499"/>
              </a:spcBef>
              <a:buClr>
                <a:srgbClr val="000000"/>
              </a:buClr>
              <a:buFont typeface="Arial"/>
              <a:buChar char="•"/>
            </a:pPr>
            <a:r>
              <a:rPr b="0" lang="en-US" sz="1400" spc="-1" strike="noStrike" cap="all">
                <a:solidFill>
                  <a:srgbClr val="000000"/>
                </a:solidFill>
                <a:latin typeface="Tw Cen MT"/>
              </a:rPr>
              <a:t>Cuarto nivel</a:t>
            </a:r>
            <a:endParaRPr b="0" lang="en-US" sz="1400" spc="-1" strike="noStrike" cap="all">
              <a:solidFill>
                <a:srgbClr val="000000"/>
              </a:solidFill>
              <a:latin typeface="Tw Cen MT"/>
            </a:endParaRPr>
          </a:p>
          <a:p>
            <a:pPr lvl="4" marL="2057400" indent="-228240">
              <a:lnSpc>
                <a:spcPct val="120000"/>
              </a:lnSpc>
              <a:spcBef>
                <a:spcPts val="499"/>
              </a:spcBef>
              <a:buClr>
                <a:srgbClr val="000000"/>
              </a:buClr>
              <a:buFont typeface="Arial"/>
              <a:buChar char="•"/>
            </a:pPr>
            <a:r>
              <a:rPr b="0" lang="en-US" sz="1400" spc="-1" strike="noStrike" cap="all">
                <a:solidFill>
                  <a:srgbClr val="000000"/>
                </a:solidFill>
                <a:latin typeface="Tw Cen MT"/>
              </a:rPr>
              <a:t>Quinto nivel</a:t>
            </a:r>
            <a:endParaRPr b="0" lang="en-US" sz="1400" spc="-1" strike="noStrike" cap="all">
              <a:solidFill>
                <a:srgbClr val="000000"/>
              </a:solidFill>
              <a:latin typeface="Tw Cen MT"/>
            </a:endParaRPr>
          </a:p>
        </p:txBody>
      </p:sp>
      <p:sp>
        <p:nvSpPr>
          <p:cNvPr id="47" name="PlaceHolder 3"/>
          <p:cNvSpPr>
            <a:spLocks noGrp="1"/>
          </p:cNvSpPr>
          <p:nvPr>
            <p:ph type="dt"/>
          </p:nvPr>
        </p:nvSpPr>
        <p:spPr>
          <a:xfrm>
            <a:off x="7678800" y="5883120"/>
            <a:ext cx="2742840" cy="364680"/>
          </a:xfrm>
          <a:prstGeom prst="rect">
            <a:avLst/>
          </a:prstGeom>
        </p:spPr>
        <p:txBody>
          <a:bodyPr anchor="ctr">
            <a:noAutofit/>
          </a:bodyPr>
          <a:p>
            <a:pPr algn="r">
              <a:lnSpc>
                <a:spcPct val="100000"/>
              </a:lnSpc>
            </a:pPr>
            <a:fld id="{AD594916-E65F-4655-A6E1-C270D09ED1DF}" type="datetime">
              <a:rPr b="0" lang="es-ES" sz="1000" spc="-1" strike="noStrike">
                <a:solidFill>
                  <a:srgbClr val="000000"/>
                </a:solidFill>
                <a:latin typeface="Tw Cen MT"/>
              </a:rPr>
              <a:t>18/05/21</a:t>
            </a:fld>
            <a:endParaRPr b="0" lang="es-ES" sz="1000" spc="-1" strike="noStrike">
              <a:latin typeface="Times New Roman"/>
            </a:endParaRPr>
          </a:p>
        </p:txBody>
      </p:sp>
      <p:sp>
        <p:nvSpPr>
          <p:cNvPr id="48" name="PlaceHolder 4"/>
          <p:cNvSpPr>
            <a:spLocks noGrp="1"/>
          </p:cNvSpPr>
          <p:nvPr>
            <p:ph type="ftr"/>
          </p:nvPr>
        </p:nvSpPr>
        <p:spPr>
          <a:xfrm>
            <a:off x="913680" y="5883120"/>
            <a:ext cx="6672600" cy="364680"/>
          </a:xfrm>
          <a:prstGeom prst="rect">
            <a:avLst/>
          </a:prstGeom>
        </p:spPr>
        <p:txBody>
          <a:bodyPr anchor="ctr">
            <a:noAutofit/>
          </a:bodyPr>
          <a:p>
            <a:endParaRPr b="0" lang="es-ES" sz="2400" spc="-1" strike="noStrike">
              <a:latin typeface="Times New Roman"/>
            </a:endParaRPr>
          </a:p>
        </p:txBody>
      </p:sp>
      <p:sp>
        <p:nvSpPr>
          <p:cNvPr id="49" name="PlaceHolder 5"/>
          <p:cNvSpPr>
            <a:spLocks noGrp="1"/>
          </p:cNvSpPr>
          <p:nvPr>
            <p:ph type="sldNum"/>
          </p:nvPr>
        </p:nvSpPr>
        <p:spPr>
          <a:xfrm>
            <a:off x="10514160" y="5883120"/>
            <a:ext cx="763920" cy="364680"/>
          </a:xfrm>
          <a:prstGeom prst="rect">
            <a:avLst/>
          </a:prstGeom>
        </p:spPr>
        <p:txBody>
          <a:bodyPr anchor="ctr">
            <a:noAutofit/>
          </a:bodyPr>
          <a:p>
            <a:pPr algn="r">
              <a:lnSpc>
                <a:spcPct val="100000"/>
              </a:lnSpc>
            </a:pPr>
            <a:fld id="{19B20BFE-816E-4B11-A027-6A29200B51A7}" type="slidenum">
              <a:rPr b="0" lang="es-ES" sz="1000" spc="-1" strike="noStrike">
                <a:solidFill>
                  <a:srgbClr val="000000"/>
                </a:solidFill>
                <a:latin typeface="Tw Cen MT"/>
              </a:rPr>
              <a:t>&lt;número&gt;</a:t>
            </a:fld>
            <a:endParaRPr b="0" lang="es-E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TextShape 1"/>
          <p:cNvSpPr txBox="1"/>
          <p:nvPr/>
        </p:nvSpPr>
        <p:spPr>
          <a:xfrm>
            <a:off x="1751040" y="1300680"/>
            <a:ext cx="8689680" cy="2508840"/>
          </a:xfrm>
          <a:prstGeom prst="rect">
            <a:avLst/>
          </a:prstGeom>
          <a:noFill/>
          <a:ln>
            <a:noFill/>
          </a:ln>
        </p:spPr>
        <p:txBody>
          <a:bodyPr anchor="b">
            <a:noAutofit/>
          </a:bodyPr>
          <a:p>
            <a:pPr algn="ctr">
              <a:lnSpc>
                <a:spcPct val="90000"/>
              </a:lnSpc>
            </a:pPr>
            <a:r>
              <a:rPr b="0" lang="en-US" sz="4800" spc="-1" strike="noStrike" cap="all">
                <a:solidFill>
                  <a:srgbClr val="000000"/>
                </a:solidFill>
                <a:latin typeface="Tw Cen MT"/>
              </a:rPr>
              <a:t>Rotación opioide</a:t>
            </a:r>
            <a:endParaRPr b="0" lang="en-US" sz="4800" spc="-1" strike="noStrike">
              <a:solidFill>
                <a:srgbClr val="000000"/>
              </a:solidFill>
              <a:latin typeface="Tw Cen MT"/>
            </a:endParaRPr>
          </a:p>
        </p:txBody>
      </p:sp>
      <p:sp>
        <p:nvSpPr>
          <p:cNvPr id="87" name="TextShape 2"/>
          <p:cNvSpPr txBox="1"/>
          <p:nvPr/>
        </p:nvSpPr>
        <p:spPr>
          <a:xfrm>
            <a:off x="1751040" y="3886200"/>
            <a:ext cx="8689680" cy="1371240"/>
          </a:xfrm>
          <a:prstGeom prst="rect">
            <a:avLst/>
          </a:prstGeom>
          <a:noFill/>
          <a:ln>
            <a:noFill/>
          </a:ln>
        </p:spPr>
        <p:txBody>
          <a:bodyPr>
            <a:noAutofit/>
          </a:bodyPr>
          <a:p>
            <a:pPr algn="ctr">
              <a:lnSpc>
                <a:spcPct val="120000"/>
              </a:lnSpc>
              <a:spcBef>
                <a:spcPts val="1001"/>
              </a:spcBef>
            </a:pPr>
            <a:r>
              <a:rPr b="0" lang="es-ES" sz="2200" spc="-1" strike="noStrike" cap="all">
                <a:solidFill>
                  <a:srgbClr val="808080"/>
                </a:solidFill>
                <a:latin typeface="Tw Cen MT"/>
              </a:rPr>
              <a:t>A.Puig </a:t>
            </a:r>
            <a:endParaRPr b="0" lang="es-ES" sz="2200" spc="-1" strike="noStrike">
              <a:latin typeface="Arial"/>
            </a:endParaRPr>
          </a:p>
          <a:p>
            <a:pPr algn="ctr">
              <a:lnSpc>
                <a:spcPct val="120000"/>
              </a:lnSpc>
              <a:spcBef>
                <a:spcPts val="1001"/>
              </a:spcBef>
            </a:pPr>
            <a:r>
              <a:rPr b="0" lang="es-ES" sz="2200" spc="-1" strike="noStrike" cap="all">
                <a:solidFill>
                  <a:srgbClr val="808080"/>
                </a:solidFill>
                <a:latin typeface="Tw Cen MT"/>
              </a:rPr>
              <a:t>Uhd Sagunto 26-3-21</a:t>
            </a:r>
            <a:endParaRPr b="0" lang="es-ES" sz="2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913320" y="204840"/>
            <a:ext cx="10364040" cy="79776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 bases</a:t>
            </a:r>
            <a:endParaRPr b="0" lang="en-US" sz="3600" spc="-1" strike="noStrike">
              <a:solidFill>
                <a:srgbClr val="000000"/>
              </a:solidFill>
              <a:latin typeface="Tw Cen MT"/>
            </a:endParaRPr>
          </a:p>
        </p:txBody>
      </p:sp>
      <p:sp>
        <p:nvSpPr>
          <p:cNvPr id="105" name="TextShape 2"/>
          <p:cNvSpPr txBox="1"/>
          <p:nvPr/>
        </p:nvSpPr>
        <p:spPr>
          <a:xfrm>
            <a:off x="913680" y="2367000"/>
            <a:ext cx="10363320" cy="3423600"/>
          </a:xfrm>
          <a:prstGeom prst="rect">
            <a:avLst/>
          </a:prstGeom>
          <a:noFill/>
          <a:ln>
            <a:noFill/>
          </a:ln>
        </p:spPr>
        <p:txBody>
          <a:bodyPr>
            <a:noAutofit/>
          </a:bodyPr>
          <a:p>
            <a:endParaRPr b="0" lang="en-US" sz="2000" spc="-1" strike="noStrike" cap="all">
              <a:solidFill>
                <a:srgbClr val="000000"/>
              </a:solidFill>
              <a:latin typeface="Tw Cen MT"/>
            </a:endParaRPr>
          </a:p>
        </p:txBody>
      </p:sp>
      <p:pic>
        <p:nvPicPr>
          <p:cNvPr id="106" name="Picture 2" descr=""/>
          <p:cNvPicPr/>
          <p:nvPr/>
        </p:nvPicPr>
        <p:blipFill>
          <a:blip r:embed="rId1"/>
          <a:stretch/>
        </p:blipFill>
        <p:spPr>
          <a:xfrm>
            <a:off x="3048120" y="1217160"/>
            <a:ext cx="6547320" cy="562572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 bases</a:t>
            </a:r>
            <a:endParaRPr b="0" lang="en-US" sz="3600" spc="-1" strike="noStrike">
              <a:solidFill>
                <a:srgbClr val="000000"/>
              </a:solidFill>
              <a:latin typeface="Tw Cen MT"/>
            </a:endParaRPr>
          </a:p>
        </p:txBody>
      </p:sp>
      <p:sp>
        <p:nvSpPr>
          <p:cNvPr id="108" name="TextShape 2"/>
          <p:cNvSpPr txBox="1"/>
          <p:nvPr/>
        </p:nvSpPr>
        <p:spPr>
          <a:xfrm>
            <a:off x="913680" y="2367000"/>
            <a:ext cx="10363320" cy="3423600"/>
          </a:xfrm>
          <a:prstGeom prst="rect">
            <a:avLst/>
          </a:prstGeom>
          <a:noFill/>
          <a:ln>
            <a:noFill/>
          </a:ln>
        </p:spPr>
        <p:txBody>
          <a:bodyPr>
            <a:noAutofit/>
          </a:bodyPr>
          <a:p>
            <a:pPr marL="228600" indent="-228240">
              <a:lnSpc>
                <a:spcPct val="120000"/>
              </a:lnSpc>
              <a:spcBef>
                <a:spcPts val="1001"/>
              </a:spcBef>
            </a:pPr>
            <a:r>
              <a:rPr b="0" lang="en-US" sz="2000" spc="-1" strike="noStrike" cap="all">
                <a:solidFill>
                  <a:srgbClr val="000000"/>
                </a:solidFill>
                <a:latin typeface="Tw Cen MT"/>
              </a:rPr>
              <a:t>Factores que dependen del opioide</a:t>
            </a:r>
            <a:endParaRPr b="0" lang="en-US" sz="2000" spc="-1" strike="noStrike" cap="all">
              <a:solidFill>
                <a:srgbClr val="000000"/>
              </a:solidFill>
              <a:latin typeface="Tw Cen MT"/>
            </a:endParaRPr>
          </a:p>
          <a:p>
            <a:pPr marL="228600" indent="-228240">
              <a:lnSpc>
                <a:spcPct val="120000"/>
              </a:lnSpc>
              <a:spcBef>
                <a:spcPts val="1001"/>
              </a:spcBef>
            </a:pPr>
            <a:endParaRPr b="0" lang="en-US" sz="2000" spc="-1" strike="noStrike" cap="all">
              <a:solidFill>
                <a:srgbClr val="000000"/>
              </a:solidFill>
              <a:latin typeface="Tw Cen MT"/>
            </a:endParaRPr>
          </a:p>
          <a:p>
            <a:pPr marL="228600" indent="-228240">
              <a:lnSpc>
                <a:spcPct val="120000"/>
              </a:lnSpc>
              <a:spcBef>
                <a:spcPts val="1001"/>
              </a:spcBef>
            </a:pPr>
            <a:r>
              <a:rPr b="0" lang="en-US" sz="2000" spc="-1" strike="noStrike" cap="all">
                <a:solidFill>
                  <a:srgbClr val="000000"/>
                </a:solidFill>
                <a:latin typeface="Tw Cen MT"/>
              </a:rPr>
              <a:t>LOS OPIOIDES DE USO CLINICO SON POCO SELECTIVOS</a:t>
            </a:r>
            <a:endParaRPr b="0" lang="en-US" sz="2000" spc="-1" strike="noStrike" cap="all">
              <a:solidFill>
                <a:srgbClr val="000000"/>
              </a:solidFill>
              <a:latin typeface="Tw Cen MT"/>
            </a:endParaRPr>
          </a:p>
          <a:p>
            <a:pPr marL="228600" indent="-228240">
              <a:lnSpc>
                <a:spcPct val="120000"/>
              </a:lnSpc>
              <a:spcBef>
                <a:spcPts val="1001"/>
              </a:spcBef>
            </a:pPr>
            <a:r>
              <a:rPr b="0" lang="en-US" sz="2000" spc="-1" strike="noStrike" cap="all">
                <a:solidFill>
                  <a:srgbClr val="000000"/>
                </a:solidFill>
                <a:latin typeface="Tw Cen MT"/>
              </a:rPr>
              <a:t> </a:t>
            </a:r>
            <a:r>
              <a:rPr b="0" lang="en-US" sz="2000" spc="-1" strike="noStrike" cap="all">
                <a:solidFill>
                  <a:srgbClr val="000000"/>
                </a:solidFill>
                <a:latin typeface="Tw Cen MT"/>
              </a:rPr>
              <a:t>TIENEN PERFILES DE AFINIDAD DIFERENTES</a:t>
            </a:r>
            <a:endParaRPr b="0" lang="en-US" sz="2000" spc="-1" strike="noStrike" cap="all">
              <a:solidFill>
                <a:srgbClr val="000000"/>
              </a:solidFill>
              <a:latin typeface="Tw Cen MT"/>
            </a:endParaRPr>
          </a:p>
          <a:p>
            <a:pPr marL="228600" indent="-228240">
              <a:lnSpc>
                <a:spcPct val="120000"/>
              </a:lnSpc>
              <a:spcBef>
                <a:spcPts val="1001"/>
              </a:spcBef>
            </a:pPr>
            <a:r>
              <a:rPr b="0" lang="en-US" sz="2000" spc="-1" strike="noStrike" cap="all">
                <a:solidFill>
                  <a:srgbClr val="000000"/>
                </a:solidFill>
                <a:latin typeface="Tw Cen MT"/>
              </a:rPr>
              <a:t> </a:t>
            </a:r>
            <a:r>
              <a:rPr b="0" lang="en-US" sz="2000" spc="-1" strike="noStrike" cap="all">
                <a:solidFill>
                  <a:srgbClr val="000000"/>
                </a:solidFill>
                <a:latin typeface="Tw Cen MT"/>
              </a:rPr>
              <a:t>NO SIEMPRE ACTIVAN EL MISMO RECEPTOR  </a:t>
            </a:r>
            <a:endParaRPr b="0" lang="en-US" sz="2000" spc="-1" strike="noStrike" cap="all">
              <a:solidFill>
                <a:srgbClr val="000000"/>
              </a:solidFill>
              <a:latin typeface="Tw Cen MT"/>
            </a:endParaRPr>
          </a:p>
          <a:p>
            <a:pPr marL="228600" indent="-228240">
              <a:lnSpc>
                <a:spcPct val="120000"/>
              </a:lnSpc>
              <a:spcBef>
                <a:spcPts val="1001"/>
              </a:spcBef>
            </a:pPr>
            <a:r>
              <a:rPr b="0" lang="en-US" sz="2000" spc="-1" strike="noStrike" cap="all">
                <a:solidFill>
                  <a:srgbClr val="000000"/>
                </a:solidFill>
                <a:latin typeface="Tw Cen MT"/>
              </a:rPr>
              <a:t>PRESENTAN DIFERENCIAS FUNCIONALES</a:t>
            </a:r>
            <a:endParaRPr b="0" lang="en-US" sz="2000" spc="-1" strike="noStrike" cap="all">
              <a:solidFill>
                <a:srgbClr val="000000"/>
              </a:solidFill>
              <a:latin typeface="Tw Cen MT"/>
            </a:endParaRPr>
          </a:p>
          <a:p>
            <a:pPr>
              <a:lnSpc>
                <a:spcPct val="120000"/>
              </a:lnSpc>
              <a:spcBef>
                <a:spcPts val="1001"/>
              </a:spcBef>
            </a:pPr>
            <a:endParaRPr b="0" lang="en-US" sz="2000" spc="-1" strike="noStrike" cap="all">
              <a:solidFill>
                <a:srgbClr val="000000"/>
              </a:solidFill>
              <a:latin typeface="Tw Cen MT"/>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 bases</a:t>
            </a:r>
            <a:endParaRPr b="0" lang="en-US" sz="3600" spc="-1" strike="noStrike">
              <a:solidFill>
                <a:srgbClr val="000000"/>
              </a:solidFill>
              <a:latin typeface="Tw Cen MT"/>
            </a:endParaRPr>
          </a:p>
        </p:txBody>
      </p:sp>
      <p:sp>
        <p:nvSpPr>
          <p:cNvPr id="110" name="TextShape 2"/>
          <p:cNvSpPr txBox="1"/>
          <p:nvPr/>
        </p:nvSpPr>
        <p:spPr>
          <a:xfrm>
            <a:off x="913680" y="2367000"/>
            <a:ext cx="10363320" cy="3423600"/>
          </a:xfrm>
          <a:prstGeom prst="rect">
            <a:avLst/>
          </a:prstGeom>
          <a:noFill/>
          <a:ln>
            <a:noFill/>
          </a:ln>
        </p:spPr>
        <p:txBody>
          <a:bodyPr>
            <a:noAutofit/>
          </a:bodyPr>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Existe un perfil individual de los RO que puede condicionar una respuesta diferenciada a cada opioide.</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 </a:t>
            </a:r>
            <a:r>
              <a:rPr b="0" lang="en-US" sz="2000" spc="-1" strike="noStrike" cap="all">
                <a:solidFill>
                  <a:srgbClr val="000000"/>
                </a:solidFill>
                <a:latin typeface="Tw Cen MT"/>
              </a:rPr>
              <a:t>Existe una concentración distinta de cada uno de los subtipos RO en cada individuo. </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Asimismo cada uno de los opioides actúa de forma especifica en los diferentes subtipos de RO. </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Hay opioides que para obtener un mismo efecto necesitan ocupar más receptores que otros.</a:t>
            </a:r>
            <a:endParaRPr b="0" lang="en-US" sz="2000" spc="-1" strike="noStrike" cap="all">
              <a:solidFill>
                <a:srgbClr val="000000"/>
              </a:solidFill>
              <a:latin typeface="Tw Cen MT"/>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 bases</a:t>
            </a:r>
            <a:endParaRPr b="0" lang="en-US" sz="3600" spc="-1" strike="noStrike">
              <a:solidFill>
                <a:srgbClr val="000000"/>
              </a:solidFill>
              <a:latin typeface="Tw Cen MT"/>
            </a:endParaRPr>
          </a:p>
        </p:txBody>
      </p:sp>
      <p:sp>
        <p:nvSpPr>
          <p:cNvPr id="112" name="TextShape 2"/>
          <p:cNvSpPr txBox="1"/>
          <p:nvPr/>
        </p:nvSpPr>
        <p:spPr>
          <a:xfrm>
            <a:off x="913680" y="2367000"/>
            <a:ext cx="10363320" cy="3423600"/>
          </a:xfrm>
          <a:prstGeom prst="rect">
            <a:avLst/>
          </a:prstGeom>
          <a:noFill/>
          <a:ln>
            <a:noFill/>
          </a:ln>
        </p:spPr>
        <p:txBody>
          <a:bodyPr>
            <a:noAutofit/>
          </a:bodyPr>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 Diferencias en el metabolismo ( UGT, P450): La morfina y la oxicodona son metabolizadas en el hígado por un proceso de glucoronización a través del sistema uridin-difosfoglucoronosiltransferasa (UGT). </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Algunos estudios han demostrado diferencias individuales en el sistema UGT.</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 </a:t>
            </a:r>
            <a:r>
              <a:rPr b="0" lang="en-US" sz="2000" spc="-1" strike="noStrike" cap="all">
                <a:solidFill>
                  <a:srgbClr val="000000"/>
                </a:solidFill>
                <a:latin typeface="Tw Cen MT"/>
              </a:rPr>
              <a:t>El citocromo P450 está implicado en el metabolismo de la metadona, la oxicodona y el fentanilo. Existen múltiples influencias geneticas en este sistema que pueden provocar variaciones individuales en el metabolismo de estos fármacos y, en consecuencia, también en su efecto analgésico.</a:t>
            </a:r>
            <a:endParaRPr b="0" lang="en-US" sz="2000" spc="-1" strike="noStrike" cap="all">
              <a:solidFill>
                <a:srgbClr val="000000"/>
              </a:solidFill>
              <a:latin typeface="Tw Cen MT"/>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 bases</a:t>
            </a:r>
            <a:endParaRPr b="0" lang="en-US" sz="3600" spc="-1" strike="noStrike">
              <a:solidFill>
                <a:srgbClr val="000000"/>
              </a:solidFill>
              <a:latin typeface="Tw Cen MT"/>
            </a:endParaRPr>
          </a:p>
        </p:txBody>
      </p:sp>
      <p:sp>
        <p:nvSpPr>
          <p:cNvPr id="114" name="TextShape 2"/>
          <p:cNvSpPr txBox="1"/>
          <p:nvPr/>
        </p:nvSpPr>
        <p:spPr>
          <a:xfrm>
            <a:off x="913680" y="2367000"/>
            <a:ext cx="10363320" cy="3423600"/>
          </a:xfrm>
          <a:prstGeom prst="rect">
            <a:avLst/>
          </a:prstGeom>
          <a:noFill/>
          <a:ln>
            <a:noFill/>
          </a:ln>
        </p:spPr>
        <p:txBody>
          <a:bodyPr>
            <a:normAutofit fontScale="69000"/>
          </a:bodyPr>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Tablas de equianalgesia</a:t>
            </a:r>
            <a:endParaRPr b="0" lang="en-US" sz="2000" spc="-1" strike="noStrike" cap="all">
              <a:solidFill>
                <a:srgbClr val="000000"/>
              </a:solidFill>
              <a:latin typeface="Tw Cen MT"/>
            </a:endParaRPr>
          </a:p>
          <a:p>
            <a:pPr lvl="1" marL="685800" indent="-228240">
              <a:lnSpc>
                <a:spcPct val="120000"/>
              </a:lnSpc>
              <a:spcBef>
                <a:spcPts val="499"/>
              </a:spcBef>
              <a:buClr>
                <a:srgbClr val="000000"/>
              </a:buClr>
              <a:buFont typeface="Arial"/>
              <a:buChar char="•"/>
            </a:pPr>
            <a:r>
              <a:rPr b="0" lang="en-US" sz="1800" spc="-1" strike="noStrike" cap="all">
                <a:solidFill>
                  <a:srgbClr val="000000"/>
                </a:solidFill>
                <a:latin typeface="Tw Cen MT"/>
              </a:rPr>
              <a:t>Limitaciones</a:t>
            </a:r>
            <a:r>
              <a:rPr b="0" lang="en-US" sz="1800" spc="-1" strike="noStrike" cap="all">
                <a:solidFill>
                  <a:srgbClr val="000000"/>
                </a:solidFill>
                <a:latin typeface="Tw Cen MT"/>
              </a:rPr>
              <a:t>	</a:t>
            </a:r>
            <a:r>
              <a:rPr b="0" lang="en-US" sz="1600" spc="-1" strike="noStrike" cap="all">
                <a:solidFill>
                  <a:srgbClr val="000000"/>
                </a:solidFill>
                <a:latin typeface="Tw Cen MT"/>
              </a:rPr>
              <a:t>fuente</a:t>
            </a:r>
            <a:endParaRPr b="0" lang="en-US" sz="1600" spc="-1" strike="noStrike" cap="all">
              <a:solidFill>
                <a:srgbClr val="000000"/>
              </a:solidFill>
              <a:latin typeface="Tw Cen MT"/>
            </a:endParaRPr>
          </a:p>
          <a:p>
            <a:pPr marL="228600" indent="-228240">
              <a:lnSpc>
                <a:spcPct val="120000"/>
              </a:lnSpc>
              <a:spcBef>
                <a:spcPts val="1001"/>
              </a:spcBef>
            </a:pPr>
            <a:r>
              <a:rPr b="0" lang="en-US" sz="2000" spc="-1" strike="noStrike" cap="all">
                <a:solidFill>
                  <a:srgbClr val="000000"/>
                </a:solidFill>
                <a:latin typeface="Tw Cen MT"/>
              </a:rPr>
              <a:t>	</a:t>
            </a:r>
            <a:r>
              <a:rPr b="0" lang="en-US" sz="2000" spc="-1" strike="noStrike" cap="all">
                <a:solidFill>
                  <a:srgbClr val="000000"/>
                </a:solidFill>
                <a:latin typeface="Tw Cen MT"/>
              </a:rPr>
              <a:t>	</a:t>
            </a:r>
            <a:r>
              <a:rPr b="0" lang="en-US" sz="2000" spc="-1" strike="noStrike" cap="all">
                <a:solidFill>
                  <a:srgbClr val="000000"/>
                </a:solidFill>
                <a:latin typeface="Tw Cen MT"/>
              </a:rPr>
              <a:t>	</a:t>
            </a:r>
            <a:r>
              <a:rPr b="0" lang="en-US" sz="2000" spc="-1" strike="noStrike" cap="all">
                <a:solidFill>
                  <a:srgbClr val="000000"/>
                </a:solidFill>
                <a:latin typeface="Tw Cen MT"/>
              </a:rPr>
              <a:t>	</a:t>
            </a:r>
            <a:r>
              <a:rPr b="0" lang="en-US" sz="2000" spc="-1" strike="noStrike" cap="all">
                <a:solidFill>
                  <a:srgbClr val="000000"/>
                </a:solidFill>
                <a:latin typeface="Tw Cen MT"/>
              </a:rPr>
              <a:t>	</a:t>
            </a:r>
            <a:r>
              <a:rPr b="0" lang="en-US" sz="1600" spc="-1" strike="noStrike" cap="all">
                <a:solidFill>
                  <a:srgbClr val="000000"/>
                </a:solidFill>
                <a:latin typeface="Tw Cen MT"/>
              </a:rPr>
              <a:t>bidireccionalidad</a:t>
            </a:r>
            <a:endParaRPr b="0" lang="en-US" sz="1600" spc="-1" strike="noStrike" cap="all">
              <a:solidFill>
                <a:srgbClr val="000000"/>
              </a:solidFill>
              <a:latin typeface="Tw Cen MT"/>
            </a:endParaRPr>
          </a:p>
          <a:p>
            <a:pPr marL="228600" indent="-228240">
              <a:lnSpc>
                <a:spcPct val="120000"/>
              </a:lnSpc>
              <a:spcBef>
                <a:spcPts val="1001"/>
              </a:spcBef>
            </a:pPr>
            <a:r>
              <a:rPr b="0" lang="en-US" sz="1600" spc="-1" strike="noStrike" cap="all">
                <a:solidFill>
                  <a:srgbClr val="000000"/>
                </a:solidFill>
                <a:latin typeface="Tw Cen MT"/>
              </a:rPr>
              <a:t>	</a:t>
            </a:r>
            <a:r>
              <a:rPr b="0" lang="en-US" sz="1600" spc="-1" strike="noStrike" cap="all">
                <a:solidFill>
                  <a:srgbClr val="000000"/>
                </a:solidFill>
                <a:latin typeface="Tw Cen MT"/>
              </a:rPr>
              <a:t>	</a:t>
            </a:r>
            <a:r>
              <a:rPr b="0" lang="en-US" sz="1600" spc="-1" strike="noStrike" cap="all">
                <a:solidFill>
                  <a:srgbClr val="000000"/>
                </a:solidFill>
                <a:latin typeface="Tw Cen MT"/>
              </a:rPr>
              <a:t>	</a:t>
            </a:r>
            <a:r>
              <a:rPr b="0" lang="en-US" sz="1600" spc="-1" strike="noStrike" cap="all">
                <a:solidFill>
                  <a:srgbClr val="000000"/>
                </a:solidFill>
                <a:latin typeface="Tw Cen MT"/>
              </a:rPr>
              <a:t>	</a:t>
            </a:r>
            <a:r>
              <a:rPr b="0" lang="en-US" sz="1600" spc="-1" strike="noStrike" cap="all">
                <a:solidFill>
                  <a:srgbClr val="000000"/>
                </a:solidFill>
                <a:latin typeface="Tw Cen MT"/>
              </a:rPr>
              <a:t>	</a:t>
            </a:r>
            <a:r>
              <a:rPr b="0" lang="en-US" sz="1600" spc="-1" strike="noStrike" cap="all">
                <a:solidFill>
                  <a:srgbClr val="000000"/>
                </a:solidFill>
                <a:latin typeface="Tw Cen MT"/>
              </a:rPr>
              <a:t>utilidad del opioide</a:t>
            </a:r>
            <a:endParaRPr b="0" lang="en-US" sz="1600" spc="-1" strike="noStrike" cap="all">
              <a:solidFill>
                <a:srgbClr val="000000"/>
              </a:solidFill>
              <a:latin typeface="Tw Cen MT"/>
            </a:endParaRPr>
          </a:p>
          <a:p>
            <a:endParaRPr b="0" lang="en-US" sz="1600" spc="-1" strike="noStrike" cap="all">
              <a:solidFill>
                <a:srgbClr val="000000"/>
              </a:solidFill>
              <a:latin typeface="Tw Cen MT"/>
            </a:endParaRPr>
          </a:p>
          <a:p>
            <a:pPr lvl="1" marL="685800" indent="-228240">
              <a:lnSpc>
                <a:spcPct val="120000"/>
              </a:lnSpc>
              <a:spcBef>
                <a:spcPts val="499"/>
              </a:spcBef>
              <a:buClr>
                <a:srgbClr val="000000"/>
              </a:buClr>
              <a:buFont typeface="Arial"/>
              <a:buChar char="•"/>
            </a:pPr>
            <a:r>
              <a:rPr b="0" lang="en-US" sz="1800" spc="-1" strike="noStrike" cap="all">
                <a:solidFill>
                  <a:srgbClr val="000000"/>
                </a:solidFill>
                <a:latin typeface="Tw Cen MT"/>
              </a:rPr>
              <a:t>La sustitución de un opioide por otro se va a basar en la potencia analgésica relativa de cada opioide. </a:t>
            </a:r>
            <a:endParaRPr b="0" lang="en-US" sz="1800" spc="-1" strike="noStrike" cap="all">
              <a:solidFill>
                <a:srgbClr val="000000"/>
              </a:solidFill>
              <a:latin typeface="Tw Cen MT"/>
            </a:endParaRPr>
          </a:p>
          <a:p>
            <a:pPr lvl="1" marL="685800" indent="-228240">
              <a:lnSpc>
                <a:spcPct val="120000"/>
              </a:lnSpc>
              <a:spcBef>
                <a:spcPts val="499"/>
              </a:spcBef>
              <a:buClr>
                <a:srgbClr val="000000"/>
              </a:buClr>
              <a:buFont typeface="Arial"/>
              <a:buChar char="•"/>
            </a:pPr>
            <a:r>
              <a:rPr b="0" lang="en-US" sz="1800" spc="-1" strike="noStrike" cap="all">
                <a:solidFill>
                  <a:srgbClr val="000000"/>
                </a:solidFill>
                <a:latin typeface="Tw Cen MT"/>
              </a:rPr>
              <a:t>La potencia de un fármaco nos indica la dosis de dicho fármaco necesaria para conseguir un efecto determinado. </a:t>
            </a:r>
            <a:endParaRPr b="0" lang="en-US" sz="1800" spc="-1" strike="noStrike" cap="all">
              <a:solidFill>
                <a:srgbClr val="000000"/>
              </a:solidFill>
              <a:latin typeface="Tw Cen MT"/>
            </a:endParaRPr>
          </a:p>
          <a:p>
            <a:pPr lvl="1" marL="685800" indent="-228240">
              <a:lnSpc>
                <a:spcPct val="120000"/>
              </a:lnSpc>
              <a:spcBef>
                <a:spcPts val="499"/>
              </a:spcBef>
              <a:buClr>
                <a:srgbClr val="000000"/>
              </a:buClr>
              <a:buFont typeface="Arial"/>
              <a:buChar char="•"/>
            </a:pPr>
            <a:r>
              <a:rPr b="0" lang="en-US" sz="1800" spc="-1" strike="noStrike" cap="all">
                <a:solidFill>
                  <a:srgbClr val="000000"/>
                </a:solidFill>
                <a:latin typeface="Tw Cen MT"/>
              </a:rPr>
              <a:t>La potencia relativa analgésica hace referencia a la ratio de dosis requerida para que dos fármacos tengan la misma analgesia.</a:t>
            </a:r>
            <a:endParaRPr b="0" lang="en-US" sz="1800" spc="-1" strike="noStrike" cap="all">
              <a:solidFill>
                <a:srgbClr val="000000"/>
              </a:solidFill>
              <a:latin typeface="Tw Cen MT"/>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913680" y="618480"/>
            <a:ext cx="10364040" cy="1595880"/>
          </a:xfrm>
          <a:prstGeom prst="rect">
            <a:avLst/>
          </a:prstGeom>
          <a:noFill/>
          <a:ln>
            <a:noFill/>
          </a:ln>
        </p:spPr>
        <p:txBody>
          <a:bodyPr anchor="ctr">
            <a:noAutofit/>
          </a:bodyPr>
          <a:p>
            <a:endParaRPr b="0" lang="en-US" sz="1800" spc="-1" strike="noStrike">
              <a:solidFill>
                <a:srgbClr val="000000"/>
              </a:solidFill>
              <a:latin typeface="Tw Cen MT"/>
            </a:endParaRPr>
          </a:p>
        </p:txBody>
      </p:sp>
      <p:pic>
        <p:nvPicPr>
          <p:cNvPr id="116" name="Imagen 6" descr=""/>
          <p:cNvPicPr/>
          <p:nvPr/>
        </p:nvPicPr>
        <p:blipFill>
          <a:blip r:embed="rId1"/>
          <a:stretch/>
        </p:blipFill>
        <p:spPr>
          <a:xfrm>
            <a:off x="304560" y="0"/>
            <a:ext cx="4571640" cy="2074320"/>
          </a:xfrm>
          <a:prstGeom prst="rect">
            <a:avLst/>
          </a:prstGeom>
          <a:ln>
            <a:noFill/>
          </a:ln>
        </p:spPr>
      </p:pic>
      <p:pic>
        <p:nvPicPr>
          <p:cNvPr id="117" name="Marcador de contenido 4" descr=""/>
          <p:cNvPicPr/>
          <p:nvPr/>
        </p:nvPicPr>
        <p:blipFill>
          <a:blip r:embed="rId2"/>
          <a:stretch/>
        </p:blipFill>
        <p:spPr>
          <a:xfrm>
            <a:off x="506880" y="2319120"/>
            <a:ext cx="6124320" cy="2323800"/>
          </a:xfrm>
          <a:prstGeom prst="rect">
            <a:avLst/>
          </a:prstGeom>
          <a:ln>
            <a:noFill/>
          </a:ln>
        </p:spPr>
      </p:pic>
      <p:pic>
        <p:nvPicPr>
          <p:cNvPr id="118" name="Imagen 4" descr=""/>
          <p:cNvPicPr/>
          <p:nvPr/>
        </p:nvPicPr>
        <p:blipFill>
          <a:blip r:embed="rId3"/>
          <a:stretch/>
        </p:blipFill>
        <p:spPr>
          <a:xfrm>
            <a:off x="0" y="2214720"/>
            <a:ext cx="6631200" cy="2602800"/>
          </a:xfrm>
          <a:prstGeom prst="rect">
            <a:avLst/>
          </a:prstGeom>
          <a:ln>
            <a:noFill/>
          </a:ln>
        </p:spPr>
      </p:pic>
      <p:pic>
        <p:nvPicPr>
          <p:cNvPr id="119" name="Imagen 8" descr=""/>
          <p:cNvPicPr/>
          <p:nvPr/>
        </p:nvPicPr>
        <p:blipFill>
          <a:blip r:embed="rId4"/>
          <a:stretch/>
        </p:blipFill>
        <p:spPr>
          <a:xfrm>
            <a:off x="6456600" y="3224880"/>
            <a:ext cx="5619960" cy="365580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a:t>
            </a:r>
            <a:endParaRPr b="0" lang="en-US" sz="3600" spc="-1" strike="noStrike">
              <a:solidFill>
                <a:srgbClr val="000000"/>
              </a:solidFill>
              <a:latin typeface="Tw Cen MT"/>
            </a:endParaRPr>
          </a:p>
        </p:txBody>
      </p:sp>
      <p:pic>
        <p:nvPicPr>
          <p:cNvPr id="121" name="Imagen 4" descr=""/>
          <p:cNvPicPr/>
          <p:nvPr/>
        </p:nvPicPr>
        <p:blipFill>
          <a:blip r:embed="rId1"/>
          <a:stretch/>
        </p:blipFill>
        <p:spPr>
          <a:xfrm>
            <a:off x="1887840" y="2460960"/>
            <a:ext cx="6203880" cy="415584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a:t>
            </a:r>
            <a:endParaRPr b="0" lang="en-US" sz="3600" spc="-1" strike="noStrike">
              <a:solidFill>
                <a:srgbClr val="000000"/>
              </a:solidFill>
              <a:latin typeface="Tw Cen MT"/>
            </a:endParaRPr>
          </a:p>
        </p:txBody>
      </p:sp>
      <p:sp>
        <p:nvSpPr>
          <p:cNvPr id="123" name="TextShape 2"/>
          <p:cNvSpPr txBox="1"/>
          <p:nvPr/>
        </p:nvSpPr>
        <p:spPr>
          <a:xfrm>
            <a:off x="913680" y="2367000"/>
            <a:ext cx="10363320" cy="3423600"/>
          </a:xfrm>
          <a:prstGeom prst="rect">
            <a:avLst/>
          </a:prstGeom>
          <a:noFill/>
          <a:ln>
            <a:noFill/>
          </a:ln>
        </p:spPr>
        <p:txBody>
          <a:bodyPr>
            <a:normAutofit fontScale="70000"/>
          </a:bodyPr>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Tablas equianalgésicas y ratios de conversión: </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Entre las tablas existe una gran variabilidad de las ratios de conversión entre ellas, no solo entre distintos opioides, sino también entre cambios de vía de administración de un mismo opioide.</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 </a:t>
            </a:r>
            <a:r>
              <a:rPr b="0" lang="en-US" sz="2000" spc="-1" strike="noStrike" cap="all">
                <a:solidFill>
                  <a:srgbClr val="000000"/>
                </a:solidFill>
                <a:latin typeface="Tw Cen MT"/>
              </a:rPr>
              <a:t>La variabilidad existente entre las equianalgésias presentes se atribuye a que se basan en estudios antiguos, de dosis única o dolor agudo, no diseñados para evaluar las ratios de conversión entre opioides, opiniones de expertos, estudios realizados en pacientes no oncológicos y sin tener en cuenta la variabilidad de los pacientes en la práctica clínica</a:t>
            </a:r>
            <a:endParaRPr b="0" lang="en-US" sz="2000" spc="-1" strike="noStrike" cap="all">
              <a:solidFill>
                <a:srgbClr val="000000"/>
              </a:solidFill>
              <a:latin typeface="Tw Cen MT"/>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913680" y="618480"/>
            <a:ext cx="10364040" cy="69876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a:t>
            </a:r>
            <a:endParaRPr b="0" lang="en-US" sz="3600" spc="-1" strike="noStrike">
              <a:solidFill>
                <a:srgbClr val="000000"/>
              </a:solidFill>
              <a:latin typeface="Tw Cen MT"/>
            </a:endParaRPr>
          </a:p>
        </p:txBody>
      </p:sp>
      <p:pic>
        <p:nvPicPr>
          <p:cNvPr id="125" name="Imagen 5" descr=""/>
          <p:cNvPicPr/>
          <p:nvPr/>
        </p:nvPicPr>
        <p:blipFill>
          <a:blip r:embed="rId1"/>
          <a:stretch/>
        </p:blipFill>
        <p:spPr>
          <a:xfrm>
            <a:off x="2703960" y="1605960"/>
            <a:ext cx="6331680" cy="455868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a:t>
            </a:r>
            <a:endParaRPr b="0" lang="en-US" sz="3600" spc="-1" strike="noStrike">
              <a:solidFill>
                <a:srgbClr val="000000"/>
              </a:solidFill>
              <a:latin typeface="Tw Cen MT"/>
            </a:endParaRPr>
          </a:p>
        </p:txBody>
      </p:sp>
      <p:pic>
        <p:nvPicPr>
          <p:cNvPr id="127" name="Marcador de contenido 4" descr=""/>
          <p:cNvPicPr/>
          <p:nvPr/>
        </p:nvPicPr>
        <p:blipFill>
          <a:blip r:embed="rId1"/>
          <a:stretch/>
        </p:blipFill>
        <p:spPr>
          <a:xfrm>
            <a:off x="1878120" y="1863720"/>
            <a:ext cx="8730720" cy="417276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Rotación de opioides</a:t>
            </a:r>
            <a:endParaRPr b="0" lang="en-US" sz="3600" spc="-1" strike="noStrike">
              <a:solidFill>
                <a:srgbClr val="000000"/>
              </a:solidFill>
              <a:latin typeface="Tw Cen MT"/>
            </a:endParaRPr>
          </a:p>
        </p:txBody>
      </p:sp>
      <p:sp>
        <p:nvSpPr>
          <p:cNvPr id="89" name="TextShape 2"/>
          <p:cNvSpPr txBox="1"/>
          <p:nvPr/>
        </p:nvSpPr>
        <p:spPr>
          <a:xfrm>
            <a:off x="913680" y="2367000"/>
            <a:ext cx="10363320" cy="3423600"/>
          </a:xfrm>
          <a:prstGeom prst="rect">
            <a:avLst/>
          </a:prstGeom>
          <a:noFill/>
          <a:ln>
            <a:noFill/>
          </a:ln>
        </p:spPr>
        <p:txBody>
          <a:bodyPr>
            <a:noAutofit/>
          </a:bodyPr>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Introducción</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Rop</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conclusiones</a:t>
            </a:r>
            <a:endParaRPr b="0" lang="en-US" sz="2000" spc="-1" strike="noStrike" cap="all">
              <a:solidFill>
                <a:srgbClr val="000000"/>
              </a:solidFill>
              <a:latin typeface="Tw Cen MT"/>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a:t>
            </a:r>
            <a:endParaRPr b="0" lang="en-US" sz="3600" spc="-1" strike="noStrike">
              <a:solidFill>
                <a:srgbClr val="000000"/>
              </a:solidFill>
              <a:latin typeface="Tw Cen MT"/>
            </a:endParaRPr>
          </a:p>
        </p:txBody>
      </p:sp>
      <p:pic>
        <p:nvPicPr>
          <p:cNvPr id="129" name="Marcador de contenido 4" descr=""/>
          <p:cNvPicPr/>
          <p:nvPr/>
        </p:nvPicPr>
        <p:blipFill>
          <a:blip r:embed="rId1"/>
          <a:stretch/>
        </p:blipFill>
        <p:spPr>
          <a:xfrm>
            <a:off x="1973880" y="2367000"/>
            <a:ext cx="8243640" cy="342396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a:t>
            </a:r>
            <a:endParaRPr b="0" lang="en-US" sz="3600" spc="-1" strike="noStrike">
              <a:solidFill>
                <a:srgbClr val="000000"/>
              </a:solidFill>
              <a:latin typeface="Tw Cen MT"/>
            </a:endParaRPr>
          </a:p>
        </p:txBody>
      </p:sp>
      <p:sp>
        <p:nvSpPr>
          <p:cNvPr id="131" name="TextShape 2"/>
          <p:cNvSpPr txBox="1"/>
          <p:nvPr/>
        </p:nvSpPr>
        <p:spPr>
          <a:xfrm>
            <a:off x="913680" y="2367000"/>
            <a:ext cx="10363320" cy="3423600"/>
          </a:xfrm>
          <a:prstGeom prst="rect">
            <a:avLst/>
          </a:prstGeom>
          <a:noFill/>
          <a:ln>
            <a:noFill/>
          </a:ln>
        </p:spPr>
        <p:txBody>
          <a:bodyPr>
            <a:noAutofit/>
          </a:bodyPr>
          <a:p>
            <a:pPr marL="1828800" indent="-228240">
              <a:lnSpc>
                <a:spcPct val="100000"/>
              </a:lnSpc>
              <a:spcBef>
                <a:spcPts val="499"/>
              </a:spcBef>
            </a:pPr>
            <a:r>
              <a:rPr b="0" lang="en-US" sz="2000" spc="-1" strike="noStrike">
                <a:solidFill>
                  <a:srgbClr val="000000"/>
                </a:solidFill>
                <a:latin typeface="Tw Cen MT"/>
                <a:ea typeface="Microsoft YaHei"/>
              </a:rPr>
              <a:t>Recomendaciones de EAPC </a:t>
            </a:r>
            <a:br/>
            <a:r>
              <a:rPr b="0" lang="en-US" sz="2000" spc="-1" strike="noStrike">
                <a:solidFill>
                  <a:srgbClr val="000000"/>
                </a:solidFill>
                <a:latin typeface="Tw Cen MT"/>
                <a:ea typeface="Microsoft YaHei"/>
              </a:rPr>
              <a:t>	</a:t>
            </a:r>
            <a:r>
              <a:rPr b="0" lang="en-US" sz="2000" spc="-1" strike="noStrike">
                <a:solidFill>
                  <a:srgbClr val="000000"/>
                </a:solidFill>
                <a:latin typeface="Tw Cen MT"/>
                <a:ea typeface="Microsoft YaHei"/>
              </a:rPr>
              <a:t>	</a:t>
            </a:r>
            <a:r>
              <a:rPr b="0" lang="en-US" sz="2000" spc="-1" strike="noStrike">
                <a:solidFill>
                  <a:srgbClr val="000000"/>
                </a:solidFill>
                <a:latin typeface="Tw Cen MT"/>
                <a:ea typeface="Microsoft YaHei"/>
              </a:rPr>
              <a:t>	</a:t>
            </a:r>
            <a:r>
              <a:rPr b="0" lang="en-US" sz="2000" spc="-1" strike="noStrike">
                <a:solidFill>
                  <a:srgbClr val="000000"/>
                </a:solidFill>
                <a:latin typeface="Tw Cen MT"/>
                <a:ea typeface="Microsoft YaHei"/>
              </a:rPr>
              <a:t>	</a:t>
            </a:r>
            <a:endParaRPr b="0" lang="en-US" sz="2000" spc="-1" strike="noStrike" cap="all">
              <a:solidFill>
                <a:srgbClr val="000000"/>
              </a:solidFill>
              <a:latin typeface="Tw Cen MT"/>
            </a:endParaRPr>
          </a:p>
          <a:p>
            <a:pPr marL="1828800" indent="-228240">
              <a:lnSpc>
                <a:spcPct val="100000"/>
              </a:lnSpc>
              <a:spcBef>
                <a:spcPts val="499"/>
              </a:spcBef>
            </a:pPr>
            <a:r>
              <a:rPr b="0" lang="en-US" sz="2000" spc="-1" strike="noStrike">
                <a:solidFill>
                  <a:srgbClr val="000000"/>
                </a:solidFill>
                <a:latin typeface="Tw Cen MT"/>
                <a:ea typeface="Microsoft YaHei"/>
              </a:rPr>
              <a:t>	</a:t>
            </a:r>
            <a:r>
              <a:rPr b="0" lang="en-US" sz="2000" spc="-1" strike="noStrike">
                <a:solidFill>
                  <a:srgbClr val="000000"/>
                </a:solidFill>
                <a:latin typeface="Tw Cen MT"/>
                <a:ea typeface="Microsoft YaHei"/>
              </a:rPr>
              <a:t>	</a:t>
            </a:r>
            <a:r>
              <a:rPr b="0" lang="en-US" sz="2000" spc="-1" strike="noStrike">
                <a:solidFill>
                  <a:srgbClr val="000000"/>
                </a:solidFill>
                <a:latin typeface="Tw Cen MT"/>
                <a:ea typeface="Microsoft YaHei"/>
              </a:rPr>
              <a:t>	</a:t>
            </a:r>
            <a:r>
              <a:rPr b="0" lang="en-US" sz="2000" spc="-1" strike="noStrike">
                <a:solidFill>
                  <a:srgbClr val="000000"/>
                </a:solidFill>
                <a:latin typeface="Tw Cen MT"/>
                <a:ea typeface="Microsoft YaHei"/>
              </a:rPr>
              <a:t>	</a:t>
            </a:r>
            <a:r>
              <a:rPr b="0" lang="en-US" sz="2000" spc="-1" strike="noStrike">
                <a:solidFill>
                  <a:srgbClr val="000000"/>
                </a:solidFill>
                <a:latin typeface="Tw Cen MT"/>
                <a:ea typeface="Microsoft YaHei"/>
              </a:rPr>
              <a:t> </a:t>
            </a:r>
            <a:r>
              <a:rPr b="0" lang="en-US" sz="2000" spc="-1" strike="noStrike">
                <a:solidFill>
                  <a:srgbClr val="000000"/>
                </a:solidFill>
                <a:latin typeface="Tw Cen MT"/>
                <a:ea typeface="Microsoft YaHei"/>
              </a:rPr>
              <a:t>Ratio    </a:t>
            </a:r>
            <a:r>
              <a:rPr b="0" lang="en-US" sz="2000" spc="-1" strike="noStrike">
                <a:solidFill>
                  <a:srgbClr val="000000"/>
                </a:solidFill>
                <a:latin typeface="Tw Cen MT"/>
                <a:ea typeface="Microsoft YaHei"/>
              </a:rPr>
              <a:t>	</a:t>
            </a:r>
            <a:r>
              <a:rPr b="0" lang="en-US" sz="2000" spc="-1" strike="noStrike">
                <a:solidFill>
                  <a:srgbClr val="000000"/>
                </a:solidFill>
                <a:latin typeface="Tw Cen MT"/>
                <a:ea typeface="Microsoft YaHei"/>
              </a:rPr>
              <a:t>Recomendación</a:t>
            </a:r>
            <a:endParaRPr b="0" lang="en-US" sz="2000" spc="-1" strike="noStrike" cap="all">
              <a:solidFill>
                <a:srgbClr val="000000"/>
              </a:solidFill>
              <a:latin typeface="Tw Cen MT"/>
            </a:endParaRPr>
          </a:p>
          <a:p>
            <a:pPr marL="228600" indent="-228240">
              <a:lnSpc>
                <a:spcPct val="100000"/>
              </a:lnSpc>
              <a:spcBef>
                <a:spcPts val="601"/>
              </a:spcBef>
              <a:buClr>
                <a:srgbClr val="ffcc00"/>
              </a:buClr>
              <a:buFont typeface="Wingdings" charset="2"/>
              <a:buChar char=""/>
            </a:pPr>
            <a:r>
              <a:rPr b="0" lang="en-US" sz="2000" spc="-1" strike="noStrike">
                <a:solidFill>
                  <a:srgbClr val="000000"/>
                </a:solidFill>
                <a:latin typeface="Tw Cen MT"/>
                <a:ea typeface="Microsoft YaHei"/>
              </a:rPr>
              <a:t>Morfina oral a oxicodona oral               1:1.5      fuerte</a:t>
            </a:r>
            <a:endParaRPr b="0" lang="en-US" sz="2000" spc="-1" strike="noStrike" cap="all">
              <a:solidFill>
                <a:srgbClr val="000000"/>
              </a:solidFill>
              <a:latin typeface="Tw Cen MT"/>
            </a:endParaRPr>
          </a:p>
          <a:p>
            <a:pPr marL="228600" indent="-228240">
              <a:lnSpc>
                <a:spcPct val="100000"/>
              </a:lnSpc>
              <a:spcBef>
                <a:spcPts val="601"/>
              </a:spcBef>
              <a:buClr>
                <a:srgbClr val="ffcc00"/>
              </a:buClr>
              <a:buFont typeface="Wingdings" charset="2"/>
              <a:buChar char=""/>
            </a:pPr>
            <a:r>
              <a:rPr b="0" lang="en-US" sz="2000" spc="-1" strike="noStrike">
                <a:solidFill>
                  <a:srgbClr val="000000"/>
                </a:solidFill>
                <a:latin typeface="Tw Cen MT"/>
                <a:ea typeface="Microsoft YaHei"/>
              </a:rPr>
              <a:t>Oxycodona oral a hidromorfona oral    1:4         fuerte</a:t>
            </a:r>
            <a:endParaRPr b="0" lang="en-US" sz="2000" spc="-1" strike="noStrike" cap="all">
              <a:solidFill>
                <a:srgbClr val="000000"/>
              </a:solidFill>
              <a:latin typeface="Tw Cen MT"/>
            </a:endParaRPr>
          </a:p>
          <a:p>
            <a:pPr marL="228600" indent="-228240">
              <a:lnSpc>
                <a:spcPct val="100000"/>
              </a:lnSpc>
              <a:spcBef>
                <a:spcPts val="601"/>
              </a:spcBef>
              <a:buClr>
                <a:srgbClr val="ffcc00"/>
              </a:buClr>
              <a:buFont typeface="Wingdings" charset="2"/>
              <a:buChar char=""/>
            </a:pPr>
            <a:r>
              <a:rPr b="0" lang="en-US" sz="2000" spc="-1" strike="noStrike">
                <a:solidFill>
                  <a:srgbClr val="000000"/>
                </a:solidFill>
                <a:latin typeface="Tw Cen MT"/>
                <a:ea typeface="Microsoft YaHei"/>
              </a:rPr>
              <a:t>Morfina oral a hidromorfona oral           1:5        débil</a:t>
            </a:r>
            <a:endParaRPr b="0" lang="en-US" sz="2000" spc="-1" strike="noStrike" cap="all">
              <a:solidFill>
                <a:srgbClr val="000000"/>
              </a:solidFill>
              <a:latin typeface="Tw Cen MT"/>
            </a:endParaRPr>
          </a:p>
          <a:p>
            <a:pPr marL="228600" indent="-228240">
              <a:lnSpc>
                <a:spcPct val="100000"/>
              </a:lnSpc>
              <a:spcBef>
                <a:spcPts val="601"/>
              </a:spcBef>
              <a:buClr>
                <a:srgbClr val="ffcc00"/>
              </a:buClr>
              <a:buFont typeface="Wingdings" charset="2"/>
              <a:buChar char=""/>
            </a:pPr>
            <a:r>
              <a:rPr b="0" lang="en-US" sz="2000" spc="-1" strike="noStrike">
                <a:solidFill>
                  <a:srgbClr val="000000"/>
                </a:solidFill>
                <a:latin typeface="Tw Cen MT"/>
                <a:ea typeface="Microsoft YaHei"/>
              </a:rPr>
              <a:t>Morfina oral a buprenorfina TD             75:1      débil</a:t>
            </a:r>
            <a:endParaRPr b="0" lang="en-US" sz="2000" spc="-1" strike="noStrike" cap="all">
              <a:solidFill>
                <a:srgbClr val="000000"/>
              </a:solidFill>
              <a:latin typeface="Tw Cen MT"/>
            </a:endParaRPr>
          </a:p>
          <a:p>
            <a:pPr marL="228600" indent="-228240">
              <a:lnSpc>
                <a:spcPct val="100000"/>
              </a:lnSpc>
              <a:spcBef>
                <a:spcPts val="601"/>
              </a:spcBef>
              <a:buClr>
                <a:srgbClr val="ffcc00"/>
              </a:buClr>
              <a:buFont typeface="Wingdings" charset="2"/>
              <a:buChar char=""/>
            </a:pPr>
            <a:r>
              <a:rPr b="0" lang="en-US" sz="2000" spc="-1" strike="noStrike">
                <a:solidFill>
                  <a:srgbClr val="000000"/>
                </a:solidFill>
                <a:latin typeface="Tw Cen MT"/>
                <a:ea typeface="Microsoft YaHei"/>
              </a:rPr>
              <a:t>Morfina oral a fentanilo TD                   100:1     fuerte</a:t>
            </a:r>
            <a:endParaRPr b="0" lang="en-US" sz="2000" spc="-1" strike="noStrike" cap="all">
              <a:solidFill>
                <a:srgbClr val="000000"/>
              </a:solidFill>
              <a:latin typeface="Tw Cen MT"/>
            </a:endParaRPr>
          </a:p>
          <a:p>
            <a:pPr>
              <a:lnSpc>
                <a:spcPct val="120000"/>
              </a:lnSpc>
              <a:spcBef>
                <a:spcPts val="1001"/>
              </a:spcBef>
            </a:pPr>
            <a:endParaRPr b="0" lang="en-US" sz="2000" spc="-1" strike="noStrike" cap="all">
              <a:solidFill>
                <a:srgbClr val="000000"/>
              </a:solidFill>
              <a:latin typeface="Tw Cen MT"/>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a:t>
            </a:r>
            <a:br/>
            <a:r>
              <a:rPr b="0" lang="en-US" sz="2000" spc="-1" strike="noStrike" cap="all">
                <a:solidFill>
                  <a:srgbClr val="000000"/>
                </a:solidFill>
                <a:latin typeface="Tw Cen MT"/>
              </a:rPr>
              <a:t>buenas practicas</a:t>
            </a:r>
            <a:endParaRPr b="0" lang="en-US" sz="2000" spc="-1" strike="noStrike">
              <a:solidFill>
                <a:srgbClr val="000000"/>
              </a:solidFill>
              <a:latin typeface="Tw Cen MT"/>
            </a:endParaRPr>
          </a:p>
        </p:txBody>
      </p:sp>
      <p:sp>
        <p:nvSpPr>
          <p:cNvPr id="133" name="TextShape 2"/>
          <p:cNvSpPr txBox="1"/>
          <p:nvPr/>
        </p:nvSpPr>
        <p:spPr>
          <a:xfrm>
            <a:off x="913680" y="2367000"/>
            <a:ext cx="10363320" cy="3423600"/>
          </a:xfrm>
          <a:prstGeom prst="rect">
            <a:avLst/>
          </a:prstGeom>
          <a:noFill/>
          <a:ln>
            <a:noFill/>
          </a:ln>
        </p:spPr>
        <p:txBody>
          <a:bodyPr>
            <a:noAutofit/>
          </a:bodyPr>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Tener en cuenta el motivo del cambio</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Evaluar minuciosamente el paciente y la indicación del cambio</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Calcular la dosis total del opioide inicial</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Elegir el nuevo opioide</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Calcular la dosis equivalente de morfina oral diaria (dmod)</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Establecer la dosis equianalgesica</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Reducir entre un 25-50%</a:t>
            </a:r>
            <a:endParaRPr b="0" lang="en-US" sz="2000" spc="-1" strike="noStrike" cap="all">
              <a:solidFill>
                <a:srgbClr val="000000"/>
              </a:solidFill>
              <a:latin typeface="Tw Cen MT"/>
            </a:endParaRPr>
          </a:p>
          <a:p>
            <a:pPr>
              <a:lnSpc>
                <a:spcPct val="120000"/>
              </a:lnSpc>
              <a:spcBef>
                <a:spcPts val="1001"/>
              </a:spcBef>
            </a:pPr>
            <a:endParaRPr b="0" lang="en-US" sz="2000" spc="-1" strike="noStrike" cap="all">
              <a:solidFill>
                <a:srgbClr val="000000"/>
              </a:solidFill>
              <a:latin typeface="Tw Cen MT"/>
            </a:endParaRPr>
          </a:p>
          <a:p>
            <a:pPr>
              <a:lnSpc>
                <a:spcPct val="120000"/>
              </a:lnSpc>
              <a:spcBef>
                <a:spcPts val="1001"/>
              </a:spcBef>
            </a:pPr>
            <a:endParaRPr b="0" lang="en-US" sz="2000" spc="-1" strike="noStrike" cap="all">
              <a:solidFill>
                <a:srgbClr val="000000"/>
              </a:solidFill>
              <a:latin typeface="Tw Cen MT"/>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913680" y="441360"/>
            <a:ext cx="10364040" cy="541440"/>
          </a:xfrm>
          <a:prstGeom prst="rect">
            <a:avLst/>
          </a:prstGeom>
          <a:noFill/>
          <a:ln>
            <a:noFill/>
          </a:ln>
        </p:spPr>
        <p:txBody>
          <a:bodyPr anchor="ctr">
            <a:normAutofit fontScale="90000"/>
          </a:bodyPr>
          <a:p>
            <a:pPr algn="ctr">
              <a:lnSpc>
                <a:spcPct val="90000"/>
              </a:lnSpc>
            </a:pPr>
            <a:r>
              <a:rPr b="0" lang="en-US" sz="3600" spc="-1" strike="noStrike" cap="all">
                <a:solidFill>
                  <a:srgbClr val="000000"/>
                </a:solidFill>
                <a:latin typeface="Tw Cen MT"/>
              </a:rPr>
              <a:t>Rop </a:t>
            </a:r>
            <a:r>
              <a:rPr b="0" lang="en-US" sz="2000" spc="-1" strike="noStrike" cap="all">
                <a:solidFill>
                  <a:srgbClr val="000000"/>
                </a:solidFill>
                <a:latin typeface="Tw Cen MT"/>
              </a:rPr>
              <a:t>buenas practicas</a:t>
            </a:r>
            <a:endParaRPr b="0" lang="en-US" sz="2000" spc="-1" strike="noStrike">
              <a:solidFill>
                <a:srgbClr val="000000"/>
              </a:solidFill>
              <a:latin typeface="Tw Cen MT"/>
            </a:endParaRPr>
          </a:p>
        </p:txBody>
      </p:sp>
      <p:pic>
        <p:nvPicPr>
          <p:cNvPr id="135" name="Picture 2" descr=""/>
          <p:cNvPicPr/>
          <p:nvPr/>
        </p:nvPicPr>
        <p:blipFill>
          <a:blip r:embed="rId1"/>
          <a:stretch/>
        </p:blipFill>
        <p:spPr>
          <a:xfrm>
            <a:off x="3156120" y="1712880"/>
            <a:ext cx="4099680" cy="489420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a:t>
            </a:r>
            <a:endParaRPr b="0" lang="en-US" sz="3600" spc="-1" strike="noStrike">
              <a:solidFill>
                <a:srgbClr val="000000"/>
              </a:solidFill>
              <a:latin typeface="Tw Cen MT"/>
            </a:endParaRPr>
          </a:p>
        </p:txBody>
      </p:sp>
      <p:sp>
        <p:nvSpPr>
          <p:cNvPr id="137" name="TextShape 2"/>
          <p:cNvSpPr txBox="1"/>
          <p:nvPr/>
        </p:nvSpPr>
        <p:spPr>
          <a:xfrm>
            <a:off x="913680" y="2367000"/>
            <a:ext cx="10363320" cy="3423600"/>
          </a:xfrm>
          <a:prstGeom prst="rect">
            <a:avLst/>
          </a:prstGeom>
          <a:noFill/>
          <a:ln>
            <a:noFill/>
          </a:ln>
        </p:spPr>
        <p:txBody>
          <a:bodyPr>
            <a:noAutofit/>
          </a:bodyPr>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Conclusiones</a:t>
            </a:r>
            <a:endParaRPr b="0" lang="en-US" sz="2000" spc="-1" strike="noStrike" cap="all">
              <a:solidFill>
                <a:srgbClr val="000000"/>
              </a:solidFill>
              <a:latin typeface="Tw Cen MT"/>
            </a:endParaRPr>
          </a:p>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Tw Cen MT"/>
              </a:rPr>
              <a:t>La rotación de opiodes es una opción ante un inadecuado control analgésico o efectos indeseables intolerables</a:t>
            </a:r>
            <a:endParaRPr b="0" lang="en-US" sz="2000" spc="-1" strike="noStrike" cap="all">
              <a:solidFill>
                <a:srgbClr val="000000"/>
              </a:solidFill>
              <a:latin typeface="Tw Cen MT"/>
            </a:endParaRPr>
          </a:p>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Tw Cen MT"/>
              </a:rPr>
              <a:t>Las tablas de equivalencia han de utilizarse solo como una guía inicial en el cambio</a:t>
            </a:r>
            <a:endParaRPr b="0" lang="en-US" sz="2000" spc="-1" strike="noStrike" cap="all">
              <a:solidFill>
                <a:srgbClr val="000000"/>
              </a:solidFill>
              <a:latin typeface="Tw Cen MT"/>
            </a:endParaRPr>
          </a:p>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Tw Cen MT"/>
              </a:rPr>
              <a:t>La tolerancia cruzada, la variabilidad interinidividual y los diferentes perfiles de los opioides han de tenerse en consideracion</a:t>
            </a:r>
            <a:endParaRPr b="0" lang="en-US" sz="2000" spc="-1" strike="noStrike" cap="all">
              <a:solidFill>
                <a:srgbClr val="000000"/>
              </a:solidFill>
              <a:latin typeface="Tw Cen MT"/>
            </a:endParaRPr>
          </a:p>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Tw Cen MT"/>
              </a:rPr>
              <a:t>La prudencia y la monitorización del paciente han de ser las reglas principales en la rotacion</a:t>
            </a:r>
            <a:endParaRPr b="0" lang="en-US" sz="2000" spc="-1" strike="noStrike" cap="all">
              <a:solidFill>
                <a:srgbClr val="000000"/>
              </a:solidFill>
              <a:latin typeface="Tw Cen MT"/>
            </a:endParaRPr>
          </a:p>
          <a:p>
            <a:pPr>
              <a:lnSpc>
                <a:spcPct val="120000"/>
              </a:lnSpc>
              <a:spcBef>
                <a:spcPts val="1001"/>
              </a:spcBef>
            </a:pPr>
            <a:endParaRPr b="0" lang="en-US" sz="2000" spc="-1" strike="noStrike" cap="all">
              <a:solidFill>
                <a:srgbClr val="000000"/>
              </a:solidFill>
              <a:latin typeface="Tw Cen MT"/>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a:t>
            </a:r>
            <a:endParaRPr b="0" lang="en-US" sz="3600" spc="-1" strike="noStrike">
              <a:solidFill>
                <a:srgbClr val="000000"/>
              </a:solidFill>
              <a:latin typeface="Tw Cen MT"/>
            </a:endParaRPr>
          </a:p>
        </p:txBody>
      </p:sp>
      <p:sp>
        <p:nvSpPr>
          <p:cNvPr id="139" name="TextShape 2"/>
          <p:cNvSpPr txBox="1"/>
          <p:nvPr/>
        </p:nvSpPr>
        <p:spPr>
          <a:xfrm>
            <a:off x="913680" y="2367000"/>
            <a:ext cx="10363320" cy="3423600"/>
          </a:xfrm>
          <a:prstGeom prst="rect">
            <a:avLst/>
          </a:prstGeom>
          <a:noFill/>
          <a:ln>
            <a:noFill/>
          </a:ln>
        </p:spPr>
        <p:txBody>
          <a:bodyPr>
            <a:noAutofit/>
          </a:bodyPr>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La rop no es un mero calculo matemático, evitar si se carece de experiencia </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 </a:t>
            </a:r>
            <a:r>
              <a:rPr b="0" lang="en-US" sz="2000" spc="-1" strike="noStrike" cap="all">
                <a:solidFill>
                  <a:srgbClr val="000000"/>
                </a:solidFill>
                <a:latin typeface="Tw Cen MT"/>
              </a:rPr>
              <a:t>no realizar rop si no se puede hacer un seguimiento estrecho del paciente</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Preveer posibles efectos secundarios de la rop</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Dejar medicación de rescate</a:t>
            </a:r>
            <a:endParaRPr b="0" lang="en-US" sz="2000" spc="-1" strike="noStrike" cap="all">
              <a:solidFill>
                <a:srgbClr val="000000"/>
              </a:solidFill>
              <a:latin typeface="Tw Cen M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Rotación de opioides (rop)</a:t>
            </a:r>
            <a:endParaRPr b="0" lang="en-US" sz="3600" spc="-1" strike="noStrike">
              <a:solidFill>
                <a:srgbClr val="000000"/>
              </a:solidFill>
              <a:latin typeface="Tw Cen MT"/>
            </a:endParaRPr>
          </a:p>
        </p:txBody>
      </p:sp>
      <p:sp>
        <p:nvSpPr>
          <p:cNvPr id="91" name="TextShape 2"/>
          <p:cNvSpPr txBox="1"/>
          <p:nvPr/>
        </p:nvSpPr>
        <p:spPr>
          <a:xfrm>
            <a:off x="913680" y="2367000"/>
            <a:ext cx="10363320" cy="3423600"/>
          </a:xfrm>
          <a:prstGeom prst="rect">
            <a:avLst/>
          </a:prstGeom>
          <a:noFill/>
          <a:ln>
            <a:noFill/>
          </a:ln>
        </p:spPr>
        <p:txBody>
          <a:bodyPr>
            <a:normAutofit fontScale="76000"/>
          </a:bodyPr>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Switching</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Termino acuñado por Mercadante</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Practica clínica de sustituir un opioide del tercer escalón por otro, cuando no se alcanza un adecudo balance entre el control analgésico y los efectos adversos con una adecuada titulación del primer opioide</a:t>
            </a:r>
            <a:endParaRPr b="0" lang="en-US" sz="2000" spc="-1" strike="noStrike" cap="all">
              <a:solidFill>
                <a:srgbClr val="000000"/>
              </a:solidFill>
              <a:latin typeface="Tw Cen MT"/>
            </a:endParaRPr>
          </a:p>
          <a:p>
            <a:pPr>
              <a:lnSpc>
                <a:spcPct val="120000"/>
              </a:lnSpc>
              <a:spcBef>
                <a:spcPts val="1001"/>
              </a:spcBef>
            </a:pPr>
            <a:endParaRPr b="0" lang="en-US" sz="2000" spc="-1" strike="noStrike" cap="all">
              <a:solidFill>
                <a:srgbClr val="000000"/>
              </a:solidFill>
              <a:latin typeface="Tw Cen MT"/>
            </a:endParaRPr>
          </a:p>
          <a:p>
            <a:pPr lvl="1" marL="685800" indent="-228240">
              <a:lnSpc>
                <a:spcPct val="120000"/>
              </a:lnSpc>
              <a:spcBef>
                <a:spcPts val="499"/>
              </a:spcBef>
              <a:buClr>
                <a:srgbClr val="000000"/>
              </a:buClr>
              <a:buFont typeface="Arial"/>
              <a:buChar char="•"/>
            </a:pPr>
            <a:r>
              <a:rPr b="0" lang="en-US" sz="1800" spc="-1" strike="noStrike" cap="all">
                <a:solidFill>
                  <a:srgbClr val="000000"/>
                </a:solidFill>
                <a:latin typeface="Tw Cen MT"/>
              </a:rPr>
              <a:t>Rotación de via</a:t>
            </a:r>
            <a:endParaRPr b="0" lang="en-US" sz="1800" spc="-1" strike="noStrike" cap="all">
              <a:solidFill>
                <a:srgbClr val="000000"/>
              </a:solidFill>
              <a:latin typeface="Tw Cen MT"/>
            </a:endParaRPr>
          </a:p>
          <a:p>
            <a:pPr lvl="1" marL="685800" indent="-228240">
              <a:lnSpc>
                <a:spcPct val="120000"/>
              </a:lnSpc>
              <a:spcBef>
                <a:spcPts val="499"/>
              </a:spcBef>
              <a:buClr>
                <a:srgbClr val="000000"/>
              </a:buClr>
              <a:buFont typeface="Arial"/>
              <a:buChar char="•"/>
            </a:pPr>
            <a:r>
              <a:rPr b="0" lang="en-US" sz="1800" spc="-1" strike="noStrike" cap="all">
                <a:solidFill>
                  <a:srgbClr val="000000"/>
                </a:solidFill>
                <a:latin typeface="Tw Cen MT"/>
              </a:rPr>
              <a:t>Rotación parcial</a:t>
            </a:r>
            <a:endParaRPr b="0" lang="en-US" sz="1800" spc="-1" strike="noStrike" cap="all">
              <a:solidFill>
                <a:srgbClr val="000000"/>
              </a:solidFill>
              <a:latin typeface="Tw Cen MT"/>
            </a:endParaRPr>
          </a:p>
          <a:p>
            <a:pPr lvl="2" marL="1143000" indent="-228240">
              <a:lnSpc>
                <a:spcPct val="120000"/>
              </a:lnSpc>
              <a:spcBef>
                <a:spcPts val="499"/>
              </a:spcBef>
              <a:buClr>
                <a:srgbClr val="000000"/>
              </a:buClr>
              <a:buFont typeface="Arial"/>
              <a:buChar char="•"/>
            </a:pPr>
            <a:r>
              <a:rPr b="0" lang="en-US" sz="1600" spc="-1" strike="noStrike" cap="all">
                <a:solidFill>
                  <a:srgbClr val="000000"/>
                </a:solidFill>
                <a:latin typeface="Tw Cen MT"/>
              </a:rPr>
              <a:t>Estudios observacionales mencionan que la rop esta en torno a un 20-25%</a:t>
            </a:r>
            <a:endParaRPr b="0" lang="en-US" sz="1600" spc="-1" strike="noStrike" cap="all">
              <a:solidFill>
                <a:srgbClr val="000000"/>
              </a:solidFill>
              <a:latin typeface="Tw Cen M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Rotación de opioides (rop)</a:t>
            </a:r>
            <a:br/>
            <a:r>
              <a:rPr b="0" lang="en-US" sz="3600" spc="-1" strike="noStrike" cap="all">
                <a:solidFill>
                  <a:srgbClr val="000000"/>
                </a:solidFill>
                <a:latin typeface="Tw Cen MT"/>
              </a:rPr>
              <a:t>indicaciones</a:t>
            </a:r>
            <a:endParaRPr b="0" lang="en-US" sz="3600" spc="-1" strike="noStrike">
              <a:solidFill>
                <a:srgbClr val="000000"/>
              </a:solidFill>
              <a:latin typeface="Tw Cen MT"/>
            </a:endParaRPr>
          </a:p>
        </p:txBody>
      </p:sp>
      <p:sp>
        <p:nvSpPr>
          <p:cNvPr id="93" name="TextShape 2"/>
          <p:cNvSpPr txBox="1"/>
          <p:nvPr/>
        </p:nvSpPr>
        <p:spPr>
          <a:xfrm>
            <a:off x="913680" y="2367000"/>
            <a:ext cx="10363320" cy="3423600"/>
          </a:xfrm>
          <a:prstGeom prst="rect">
            <a:avLst/>
          </a:prstGeom>
          <a:noFill/>
          <a:ln>
            <a:noFill/>
          </a:ln>
        </p:spPr>
        <p:txBody>
          <a:bodyPr>
            <a:normAutofit fontScale="88000"/>
          </a:bodyPr>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Calibri"/>
              </a:rPr>
              <a:t>TOXICIDAD SECUNDARIA A OPIOIDES</a:t>
            </a:r>
            <a:endParaRPr b="0" lang="en-US" sz="2000" spc="-1" strike="noStrike" cap="all">
              <a:solidFill>
                <a:srgbClr val="000000"/>
              </a:solidFill>
              <a:latin typeface="Tw Cen MT"/>
            </a:endParaRPr>
          </a:p>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Calibri"/>
              </a:rPr>
              <a:t>RAPIDO DESARROLLO DE TOLERANCIA</a:t>
            </a:r>
            <a:endParaRPr b="0" lang="en-US" sz="2000" spc="-1" strike="noStrike" cap="all">
              <a:solidFill>
                <a:srgbClr val="000000"/>
              </a:solidFill>
              <a:latin typeface="Tw Cen MT"/>
            </a:endParaRPr>
          </a:p>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Calibri"/>
              </a:rPr>
              <a:t>DOLOR REFRACTARIO</a:t>
            </a:r>
            <a:endParaRPr b="0" lang="en-US" sz="2000" spc="-1" strike="noStrike" cap="all">
              <a:solidFill>
                <a:srgbClr val="000000"/>
              </a:solidFill>
              <a:latin typeface="Tw Cen MT"/>
            </a:endParaRPr>
          </a:p>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Calibri"/>
              </a:rPr>
              <a:t>SITUACION CLINICA (dificultad para la ingesta, absorción</a:t>
            </a:r>
            <a:endParaRPr b="0" lang="en-US" sz="2000" spc="-1" strike="noStrike" cap="all">
              <a:solidFill>
                <a:srgbClr val="000000"/>
              </a:solidFill>
              <a:latin typeface="Tw Cen MT"/>
            </a:endParaRPr>
          </a:p>
          <a:p>
            <a:pPr marL="228600" indent="-228240">
              <a:lnSpc>
                <a:spcPct val="100000"/>
              </a:lnSpc>
              <a:spcBef>
                <a:spcPts val="1001"/>
              </a:spcBef>
            </a:pPr>
            <a:r>
              <a:rPr b="0" lang="en-US" sz="2000" spc="-1" strike="noStrike" cap="all">
                <a:solidFill>
                  <a:srgbClr val="000000"/>
                </a:solidFill>
                <a:latin typeface="Calibri"/>
              </a:rPr>
              <a:t>	</a:t>
            </a:r>
            <a:r>
              <a:rPr b="0" lang="en-US" sz="2000" spc="-1" strike="noStrike" cap="all">
                <a:solidFill>
                  <a:srgbClr val="000000"/>
                </a:solidFill>
                <a:latin typeface="Calibri"/>
              </a:rPr>
              <a:t>transdérmica pobre, insuficiencia renal o hepática severa)</a:t>
            </a:r>
            <a:endParaRPr b="0" lang="en-US" sz="2000" spc="-1" strike="noStrike" cap="all">
              <a:solidFill>
                <a:srgbClr val="000000"/>
              </a:solidFill>
              <a:latin typeface="Tw Cen MT"/>
            </a:endParaRPr>
          </a:p>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Calibri"/>
              </a:rPr>
              <a:t>CONSIDERACiONES PRACTICAS ((disponibilidad en la farmacia, coste, cantidad</a:t>
            </a:r>
            <a:endParaRPr b="0" lang="en-US" sz="2000" spc="-1" strike="noStrike" cap="all">
              <a:solidFill>
                <a:srgbClr val="000000"/>
              </a:solidFill>
              <a:latin typeface="Tw Cen MT"/>
            </a:endParaRPr>
          </a:p>
          <a:p>
            <a:pPr marL="228600" indent="-228240">
              <a:lnSpc>
                <a:spcPct val="100000"/>
              </a:lnSpc>
              <a:spcBef>
                <a:spcPts val="1001"/>
              </a:spcBef>
            </a:pPr>
            <a:r>
              <a:rPr b="0" lang="en-US" sz="2000" spc="-1" strike="noStrike" cap="all">
                <a:solidFill>
                  <a:srgbClr val="000000"/>
                </a:solidFill>
                <a:latin typeface="Calibri"/>
              </a:rPr>
              <a:t>	</a:t>
            </a:r>
            <a:r>
              <a:rPr b="0" lang="en-US" sz="2000" spc="-1" strike="noStrike" cap="all">
                <a:solidFill>
                  <a:srgbClr val="000000"/>
                </a:solidFill>
                <a:latin typeface="Calibri"/>
              </a:rPr>
              <a:t>necesaria de opioide, opiofobia)</a:t>
            </a:r>
            <a:endParaRPr b="0" lang="en-US" sz="2000" spc="-1" strike="noStrike" cap="all">
              <a:solidFill>
                <a:srgbClr val="000000"/>
              </a:solidFill>
              <a:latin typeface="Tw Cen MT"/>
            </a:endParaRPr>
          </a:p>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Calibri"/>
              </a:rPr>
              <a:t>PREFERENCIAS DEL PACIENTE</a:t>
            </a:r>
            <a:endParaRPr b="0" lang="en-US" sz="2000" spc="-1" strike="noStrike" cap="all">
              <a:solidFill>
                <a:srgbClr val="000000"/>
              </a:solidFill>
              <a:latin typeface="Tw Cen MT"/>
            </a:endParaRPr>
          </a:p>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Calibri"/>
              </a:rPr>
              <a:t>OTRAS</a:t>
            </a:r>
            <a:endParaRPr b="0" lang="en-US" sz="2000" spc="-1" strike="noStrike" cap="all">
              <a:solidFill>
                <a:srgbClr val="000000"/>
              </a:solidFill>
              <a:latin typeface="Tw Cen MT"/>
            </a:endParaRPr>
          </a:p>
          <a:p>
            <a:pPr lvl="8" marL="3886200" indent="-228240">
              <a:lnSpc>
                <a:spcPct val="100000"/>
              </a:lnSpc>
              <a:spcBef>
                <a:spcPts val="1001"/>
              </a:spcBef>
              <a:buClr>
                <a:srgbClr val="000000"/>
              </a:buClr>
              <a:buFont typeface="Arial"/>
              <a:buChar char="•"/>
            </a:pPr>
            <a:r>
              <a:rPr b="0" lang="en-US" sz="1400" spc="-1" strike="noStrike" cap="all">
                <a:solidFill>
                  <a:srgbClr val="000000"/>
                </a:solidFill>
                <a:latin typeface="Calibri"/>
              </a:rPr>
              <a:t>Gonzalez-barboteo et al med clin barc 2010, 135 (13):617-623</a:t>
            </a:r>
            <a:endParaRPr b="0" lang="en-US" sz="1400" spc="-1" strike="noStrike" cap="all">
              <a:solidFill>
                <a:srgbClr val="000000"/>
              </a:solidFill>
              <a:latin typeface="Tw Cen M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 bases</a:t>
            </a:r>
            <a:endParaRPr b="0" lang="en-US" sz="3600" spc="-1" strike="noStrike">
              <a:solidFill>
                <a:srgbClr val="000000"/>
              </a:solidFill>
              <a:latin typeface="Tw Cen MT"/>
            </a:endParaRPr>
          </a:p>
        </p:txBody>
      </p:sp>
      <p:sp>
        <p:nvSpPr>
          <p:cNvPr id="95" name="TextShape 2"/>
          <p:cNvSpPr txBox="1"/>
          <p:nvPr/>
        </p:nvSpPr>
        <p:spPr>
          <a:xfrm>
            <a:off x="913680" y="2367000"/>
            <a:ext cx="10363320" cy="3423600"/>
          </a:xfrm>
          <a:prstGeom prst="rect">
            <a:avLst/>
          </a:prstGeom>
          <a:noFill/>
          <a:ln>
            <a:noFill/>
          </a:ln>
        </p:spPr>
        <p:txBody>
          <a:bodyPr>
            <a:noAutofit/>
          </a:bodyPr>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Tw Cen MT"/>
              </a:rPr>
              <a:t>Bases para la rotación </a:t>
            </a:r>
            <a:endParaRPr b="0" lang="en-US" sz="2000" spc="-1" strike="noStrike" cap="all">
              <a:solidFill>
                <a:srgbClr val="000000"/>
              </a:solidFill>
              <a:latin typeface="Tw Cen MT"/>
            </a:endParaRPr>
          </a:p>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Tw Cen MT"/>
              </a:rPr>
              <a:t>Empiricas y observacionales: </a:t>
            </a:r>
            <a:endParaRPr b="0" lang="en-US" sz="2000" spc="-1" strike="noStrike" cap="all">
              <a:solidFill>
                <a:srgbClr val="000000"/>
              </a:solidFill>
              <a:latin typeface="Tw Cen MT"/>
            </a:endParaRPr>
          </a:p>
          <a:p>
            <a:pPr lvl="1" marL="685800" indent="-228240">
              <a:lnSpc>
                <a:spcPct val="100000"/>
              </a:lnSpc>
              <a:spcBef>
                <a:spcPts val="499"/>
              </a:spcBef>
              <a:buClr>
                <a:srgbClr val="000000"/>
              </a:buClr>
              <a:buFont typeface="Arial"/>
              <a:buChar char="•"/>
            </a:pPr>
            <a:r>
              <a:rPr b="0" lang="en-US" sz="1800" spc="-1" strike="noStrike" cap="all">
                <a:solidFill>
                  <a:srgbClr val="000000"/>
                </a:solidFill>
                <a:latin typeface="Tw Cen MT"/>
              </a:rPr>
              <a:t>son fenómenos observados en la práctica clínica habitual que avalan la existencia de una variabilidad individual,</a:t>
            </a:r>
            <a:endParaRPr b="0" lang="en-US" sz="1800" spc="-1" strike="noStrike" cap="all">
              <a:solidFill>
                <a:srgbClr val="000000"/>
              </a:solidFill>
              <a:latin typeface="Tw Cen MT"/>
            </a:endParaRPr>
          </a:p>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Tw Cen MT"/>
              </a:rPr>
              <a:t> </a:t>
            </a:r>
            <a:r>
              <a:rPr b="0" lang="en-US" sz="2000" spc="-1" strike="noStrike" cap="all">
                <a:solidFill>
                  <a:srgbClr val="000000"/>
                </a:solidFill>
                <a:latin typeface="Tw Cen MT"/>
              </a:rPr>
              <a:t>	</a:t>
            </a:r>
            <a:r>
              <a:rPr b="0" lang="en-US" sz="2000" spc="-1" strike="noStrike" cap="all">
                <a:solidFill>
                  <a:srgbClr val="000000"/>
                </a:solidFill>
                <a:latin typeface="Tw Cen MT"/>
              </a:rPr>
              <a:t>modulable en el tiempo e inter-individual en la eficacia analgésica de estas </a:t>
            </a:r>
            <a:r>
              <a:rPr b="0" lang="en-US" sz="2000" spc="-1" strike="noStrike" cap="all">
                <a:solidFill>
                  <a:srgbClr val="000000"/>
                </a:solidFill>
                <a:latin typeface="Tw Cen MT"/>
              </a:rPr>
              <a:t>	</a:t>
            </a:r>
            <a:r>
              <a:rPr b="0" lang="en-US" sz="2000" spc="-1" strike="noStrike" cap="all">
                <a:solidFill>
                  <a:srgbClr val="000000"/>
                </a:solidFill>
                <a:latin typeface="Tw Cen MT"/>
              </a:rPr>
              <a:t>drogas.</a:t>
            </a:r>
            <a:endParaRPr b="0" lang="en-US" sz="2000" spc="-1" strike="noStrike" cap="all">
              <a:solidFill>
                <a:srgbClr val="000000"/>
              </a:solidFill>
              <a:latin typeface="Tw Cen MT"/>
            </a:endParaRPr>
          </a:p>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Tw Cen MT"/>
              </a:rPr>
              <a:t>Experiencias clínicas de la rotación</a:t>
            </a:r>
            <a:endParaRPr b="0" lang="en-US" sz="2000" spc="-1" strike="noStrike" cap="all">
              <a:solidFill>
                <a:srgbClr val="000000"/>
              </a:solidFill>
              <a:latin typeface="Tw Cen MT"/>
            </a:endParaRPr>
          </a:p>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Tw Cen MT"/>
              </a:rPr>
              <a:t>Hipótesis fármacológicas</a:t>
            </a:r>
            <a:endParaRPr b="0" lang="en-US" sz="2000" spc="-1" strike="noStrike" cap="all">
              <a:solidFill>
                <a:srgbClr val="000000"/>
              </a:solidFill>
              <a:latin typeface="Tw Cen MT"/>
            </a:endParaRPr>
          </a:p>
          <a:p>
            <a:pPr>
              <a:lnSpc>
                <a:spcPct val="120000"/>
              </a:lnSpc>
              <a:spcBef>
                <a:spcPts val="1001"/>
              </a:spcBef>
            </a:pPr>
            <a:endParaRPr b="0" lang="en-US" sz="2000" spc="-1" strike="noStrike" cap="all">
              <a:solidFill>
                <a:srgbClr val="000000"/>
              </a:solidFill>
              <a:latin typeface="Tw Cen M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 bases</a:t>
            </a:r>
            <a:endParaRPr b="0" lang="en-US" sz="3600" spc="-1" strike="noStrike">
              <a:solidFill>
                <a:srgbClr val="000000"/>
              </a:solidFill>
              <a:latin typeface="Tw Cen MT"/>
            </a:endParaRPr>
          </a:p>
        </p:txBody>
      </p:sp>
      <p:sp>
        <p:nvSpPr>
          <p:cNvPr id="97" name="TextShape 2"/>
          <p:cNvSpPr txBox="1"/>
          <p:nvPr/>
        </p:nvSpPr>
        <p:spPr>
          <a:xfrm>
            <a:off x="913680" y="2367000"/>
            <a:ext cx="10363320" cy="3423600"/>
          </a:xfrm>
          <a:prstGeom prst="rect">
            <a:avLst/>
          </a:prstGeom>
          <a:noFill/>
          <a:ln>
            <a:noFill/>
          </a:ln>
        </p:spPr>
        <p:txBody>
          <a:bodyPr>
            <a:noAutofit/>
          </a:bodyPr>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Tw Cen MT"/>
              </a:rPr>
              <a:t>Hipótesis farmacológicas</a:t>
            </a:r>
            <a:endParaRPr b="0" lang="en-US" sz="2000" spc="-1" strike="noStrike" cap="all">
              <a:solidFill>
                <a:srgbClr val="000000"/>
              </a:solidFill>
              <a:latin typeface="Tw Cen MT"/>
            </a:endParaRPr>
          </a:p>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Tw Cen MT"/>
              </a:rPr>
              <a:t>Tolerancia:</a:t>
            </a:r>
            <a:endParaRPr b="0" lang="en-US" sz="2000" spc="-1" strike="noStrike" cap="all">
              <a:solidFill>
                <a:srgbClr val="000000"/>
              </a:solidFill>
              <a:latin typeface="Tw Cen MT"/>
            </a:endParaRPr>
          </a:p>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Tw Cen MT"/>
              </a:rPr>
              <a:t>	</a:t>
            </a:r>
            <a:r>
              <a:rPr b="0" lang="en-US" sz="2000" spc="-1" strike="noStrike" cap="all">
                <a:solidFill>
                  <a:srgbClr val="000000"/>
                </a:solidFill>
                <a:latin typeface="Tw Cen MT"/>
              </a:rPr>
              <a:t>la tolerancia está relacionada con la plasticidad neuronal y los cambios que se producen en las proteínas de membrana</a:t>
            </a:r>
            <a:endParaRPr b="0" lang="en-US" sz="2000" spc="-1" strike="noStrike" cap="all">
              <a:solidFill>
                <a:srgbClr val="000000"/>
              </a:solidFill>
              <a:latin typeface="Tw Cen MT"/>
            </a:endParaRPr>
          </a:p>
          <a:p>
            <a:pPr marL="228600" indent="-228240">
              <a:lnSpc>
                <a:spcPct val="100000"/>
              </a:lnSpc>
              <a:spcBef>
                <a:spcPts val="1001"/>
              </a:spcBef>
              <a:buClr>
                <a:srgbClr val="000000"/>
              </a:buClr>
              <a:buFont typeface="Arial"/>
              <a:buChar char="•"/>
            </a:pPr>
            <a:r>
              <a:rPr b="0" lang="en-US" sz="2000" spc="-1" strike="noStrike" cap="all">
                <a:solidFill>
                  <a:srgbClr val="000000"/>
                </a:solidFill>
                <a:latin typeface="Tw Cen MT"/>
              </a:rPr>
              <a:t>down-regulation*, en la que se produce una disminución del número de receptores tras la administración crónica de opioides;   up-regulation*, en la que se produce la estimulación de los sistemas pronocioceptivos paralelos como la activación de los receptores N-metil-D-aspartato (NMDA) y la estimulación de la dinorfina</a:t>
            </a:r>
            <a:endParaRPr b="0" lang="en-US" sz="2000" spc="-1" strike="noStrike" cap="all">
              <a:solidFill>
                <a:srgbClr val="000000"/>
              </a:solidFill>
              <a:latin typeface="Tw Cen M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 bases</a:t>
            </a:r>
            <a:endParaRPr b="0" lang="en-US" sz="3600" spc="-1" strike="noStrike">
              <a:solidFill>
                <a:srgbClr val="000000"/>
              </a:solidFill>
              <a:latin typeface="Tw Cen MT"/>
            </a:endParaRPr>
          </a:p>
        </p:txBody>
      </p:sp>
      <p:sp>
        <p:nvSpPr>
          <p:cNvPr id="99" name="TextShape 2"/>
          <p:cNvSpPr txBox="1"/>
          <p:nvPr/>
        </p:nvSpPr>
        <p:spPr>
          <a:xfrm>
            <a:off x="913680" y="2367000"/>
            <a:ext cx="10363320" cy="3423600"/>
          </a:xfrm>
          <a:prstGeom prst="rect">
            <a:avLst/>
          </a:prstGeom>
          <a:noFill/>
          <a:ln>
            <a:noFill/>
          </a:ln>
        </p:spPr>
        <p:txBody>
          <a:bodyPr>
            <a:noAutofit/>
          </a:bodyPr>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Hipótesis farmacológicas</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	</a:t>
            </a:r>
            <a:r>
              <a:rPr b="0" lang="en-US" sz="2000" spc="-1" strike="noStrike" cap="all">
                <a:solidFill>
                  <a:srgbClr val="000000"/>
                </a:solidFill>
                <a:latin typeface="Tw Cen MT"/>
              </a:rPr>
              <a:t>Receptores NMDA: </a:t>
            </a:r>
            <a:endParaRPr b="0" lang="en-US" sz="2000" spc="-1" strike="noStrike" cap="all">
              <a:solidFill>
                <a:srgbClr val="000000"/>
              </a:solidFill>
              <a:latin typeface="Tw Cen MT"/>
            </a:endParaRPr>
          </a:p>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	</a:t>
            </a:r>
            <a:r>
              <a:rPr b="0" lang="en-US" sz="2000" spc="-1" strike="noStrike" cap="all">
                <a:solidFill>
                  <a:srgbClr val="000000"/>
                </a:solidFill>
                <a:latin typeface="Tw Cen MT"/>
              </a:rPr>
              <a:t>La activación del receptor opioide µ provoca la activación del sistema NMDA, hecho que va desencadenar la disminución de la potencia de la morfina debido a la fosforilación de dicho receptor.</a:t>
            </a:r>
            <a:endParaRPr b="0" lang="en-US" sz="2000" spc="-1" strike="noStrike" cap="all">
              <a:solidFill>
                <a:srgbClr val="000000"/>
              </a:solidFill>
              <a:latin typeface="Tw Cen MT"/>
            </a:endParaRPr>
          </a:p>
          <a:p>
            <a:pPr>
              <a:lnSpc>
                <a:spcPct val="120000"/>
              </a:lnSpc>
              <a:spcBef>
                <a:spcPts val="1001"/>
              </a:spcBef>
            </a:pPr>
            <a:endParaRPr b="0" lang="en-US" sz="2000" spc="-1" strike="noStrike" cap="all">
              <a:solidFill>
                <a:srgbClr val="000000"/>
              </a:solidFill>
              <a:latin typeface="Tw Cen M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913680" y="618480"/>
            <a:ext cx="10364040" cy="159588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 bases</a:t>
            </a:r>
            <a:endParaRPr b="0" lang="en-US" sz="3600" spc="-1" strike="noStrike">
              <a:solidFill>
                <a:srgbClr val="000000"/>
              </a:solidFill>
              <a:latin typeface="Tw Cen MT"/>
            </a:endParaRPr>
          </a:p>
        </p:txBody>
      </p:sp>
      <p:sp>
        <p:nvSpPr>
          <p:cNvPr id="101" name="TextShape 2"/>
          <p:cNvSpPr txBox="1"/>
          <p:nvPr/>
        </p:nvSpPr>
        <p:spPr>
          <a:xfrm>
            <a:off x="913680" y="2367000"/>
            <a:ext cx="10363320" cy="3423600"/>
          </a:xfrm>
          <a:prstGeom prst="rect">
            <a:avLst/>
          </a:prstGeom>
          <a:noFill/>
          <a:ln>
            <a:noFill/>
          </a:ln>
        </p:spPr>
        <p:txBody>
          <a:bodyPr>
            <a:normAutofit fontScale="55000"/>
          </a:bodyPr>
          <a:p>
            <a:pPr marL="228600" indent="-228240">
              <a:lnSpc>
                <a:spcPct val="120000"/>
              </a:lnSpc>
              <a:spcBef>
                <a:spcPts val="1001"/>
              </a:spcBef>
              <a:buClr>
                <a:srgbClr val="000000"/>
              </a:buClr>
              <a:buFont typeface="Arial"/>
              <a:buChar char="•"/>
            </a:pPr>
            <a:r>
              <a:rPr b="0" lang="en-US" sz="2000" spc="-1" strike="noStrike" cap="all">
                <a:solidFill>
                  <a:srgbClr val="000000"/>
                </a:solidFill>
                <a:latin typeface="Tw Cen MT"/>
              </a:rPr>
              <a:t>Factores que dependen del paciente</a:t>
            </a:r>
            <a:endParaRPr b="0" lang="en-US" sz="2000" spc="-1" strike="noStrike" cap="all">
              <a:solidFill>
                <a:srgbClr val="000000"/>
              </a:solidFill>
              <a:latin typeface="Tw Cen MT"/>
            </a:endParaRPr>
          </a:p>
          <a:p>
            <a:pPr marL="228600" indent="-228240">
              <a:lnSpc>
                <a:spcPct val="80000"/>
              </a:lnSpc>
              <a:spcBef>
                <a:spcPts val="1001"/>
              </a:spcBef>
            </a:pPr>
            <a:endParaRPr b="0" lang="en-US" sz="2000" spc="-1" strike="noStrike" cap="all">
              <a:solidFill>
                <a:srgbClr val="000000"/>
              </a:solidFill>
              <a:latin typeface="Tw Cen MT"/>
            </a:endParaRPr>
          </a:p>
          <a:p>
            <a:pPr marL="228600" indent="-228240">
              <a:lnSpc>
                <a:spcPct val="80000"/>
              </a:lnSpc>
              <a:spcBef>
                <a:spcPts val="1001"/>
              </a:spcBef>
            </a:pPr>
            <a:r>
              <a:rPr b="0" lang="en-US" sz="2000" spc="-1" strike="noStrike">
                <a:solidFill>
                  <a:srgbClr val="000000"/>
                </a:solidFill>
                <a:latin typeface="Tw Cen MT"/>
              </a:rPr>
              <a:t>-Sexo</a:t>
            </a:r>
            <a:endParaRPr b="0" lang="en-US" sz="2000" spc="-1" strike="noStrike" cap="all">
              <a:solidFill>
                <a:srgbClr val="000000"/>
              </a:solidFill>
              <a:latin typeface="Tw Cen MT"/>
            </a:endParaRPr>
          </a:p>
          <a:p>
            <a:pPr marL="228600" indent="-228240">
              <a:lnSpc>
                <a:spcPct val="80000"/>
              </a:lnSpc>
              <a:spcBef>
                <a:spcPts val="1001"/>
              </a:spcBef>
            </a:pPr>
            <a:r>
              <a:rPr b="0" lang="en-US" sz="2000" spc="-1" strike="noStrike">
                <a:solidFill>
                  <a:srgbClr val="000000"/>
                </a:solidFill>
                <a:latin typeface="Tw Cen MT"/>
              </a:rPr>
              <a:t>-Superficie corporal</a:t>
            </a:r>
            <a:endParaRPr b="0" lang="en-US" sz="2000" spc="-1" strike="noStrike" cap="all">
              <a:solidFill>
                <a:srgbClr val="000000"/>
              </a:solidFill>
              <a:latin typeface="Tw Cen MT"/>
            </a:endParaRPr>
          </a:p>
          <a:p>
            <a:pPr marL="228600" indent="-228240">
              <a:lnSpc>
                <a:spcPct val="80000"/>
              </a:lnSpc>
              <a:spcBef>
                <a:spcPts val="1001"/>
              </a:spcBef>
            </a:pPr>
            <a:r>
              <a:rPr b="0" lang="en-US" sz="2000" spc="-1" strike="noStrike" cap="all">
                <a:solidFill>
                  <a:srgbClr val="000000"/>
                </a:solidFill>
                <a:latin typeface="Tw Cen MT"/>
              </a:rPr>
              <a:t>-E</a:t>
            </a:r>
            <a:r>
              <a:rPr b="0" lang="en-US" sz="2000" spc="-1" strike="noStrike">
                <a:solidFill>
                  <a:srgbClr val="000000"/>
                </a:solidFill>
                <a:latin typeface="Tw Cen MT"/>
              </a:rPr>
              <a:t>dad</a:t>
            </a:r>
            <a:endParaRPr b="0" lang="en-US" sz="2000" spc="-1" strike="noStrike" cap="all">
              <a:solidFill>
                <a:srgbClr val="000000"/>
              </a:solidFill>
              <a:latin typeface="Tw Cen MT"/>
            </a:endParaRPr>
          </a:p>
          <a:p>
            <a:pPr marL="228600" indent="-228240">
              <a:lnSpc>
                <a:spcPct val="80000"/>
              </a:lnSpc>
              <a:spcBef>
                <a:spcPts val="1001"/>
              </a:spcBef>
            </a:pPr>
            <a:r>
              <a:rPr b="0" lang="en-US" sz="2000" spc="-1" strike="noStrike">
                <a:solidFill>
                  <a:srgbClr val="000000"/>
                </a:solidFill>
                <a:latin typeface="Tw Cen MT"/>
              </a:rPr>
              <a:t>-Farmacogenomia (polimorfismo de receptores)</a:t>
            </a:r>
            <a:endParaRPr b="0" lang="en-US" sz="2000" spc="-1" strike="noStrike" cap="all">
              <a:solidFill>
                <a:srgbClr val="000000"/>
              </a:solidFill>
              <a:latin typeface="Tw Cen MT"/>
            </a:endParaRPr>
          </a:p>
          <a:p>
            <a:pPr marL="228600" indent="-228240">
              <a:lnSpc>
                <a:spcPct val="80000"/>
              </a:lnSpc>
              <a:spcBef>
                <a:spcPts val="1001"/>
              </a:spcBef>
            </a:pPr>
            <a:r>
              <a:rPr b="0" lang="en-US" sz="2000" spc="-1" strike="noStrike">
                <a:solidFill>
                  <a:srgbClr val="000000"/>
                </a:solidFill>
                <a:latin typeface="Tw Cen MT"/>
              </a:rPr>
              <a:t>-Tolerancia a opioides</a:t>
            </a:r>
            <a:endParaRPr b="0" lang="en-US" sz="2000" spc="-1" strike="noStrike" cap="all">
              <a:solidFill>
                <a:srgbClr val="000000"/>
              </a:solidFill>
              <a:latin typeface="Tw Cen MT"/>
            </a:endParaRPr>
          </a:p>
          <a:p>
            <a:pPr marL="228600" indent="-228240">
              <a:lnSpc>
                <a:spcPct val="80000"/>
              </a:lnSpc>
              <a:spcBef>
                <a:spcPts val="1001"/>
              </a:spcBef>
            </a:pPr>
            <a:r>
              <a:rPr b="0" lang="en-US" sz="2000" spc="-1" strike="noStrike" cap="all">
                <a:solidFill>
                  <a:srgbClr val="000000"/>
                </a:solidFill>
                <a:latin typeface="Tw Cen MT"/>
              </a:rPr>
              <a:t>-Variantes genéticas cypd26</a:t>
            </a:r>
            <a:endParaRPr b="0" lang="en-US" sz="2000" spc="-1" strike="noStrike" cap="all">
              <a:solidFill>
                <a:srgbClr val="000000"/>
              </a:solidFill>
              <a:latin typeface="Tw Cen MT"/>
            </a:endParaRPr>
          </a:p>
          <a:p>
            <a:pPr marL="228600" indent="-228240">
              <a:lnSpc>
                <a:spcPct val="80000"/>
              </a:lnSpc>
              <a:spcBef>
                <a:spcPts val="1001"/>
              </a:spcBef>
            </a:pPr>
            <a:r>
              <a:rPr b="0" lang="en-US" sz="2000" spc="-1" strike="noStrike">
                <a:solidFill>
                  <a:srgbClr val="000000"/>
                </a:solidFill>
                <a:latin typeface="Tw Cen MT"/>
              </a:rPr>
              <a:t>-Función de órganos(hepática /renal)</a:t>
            </a:r>
            <a:endParaRPr b="0" lang="en-US" sz="2000" spc="-1" strike="noStrike" cap="all">
              <a:solidFill>
                <a:srgbClr val="000000"/>
              </a:solidFill>
              <a:latin typeface="Tw Cen MT"/>
            </a:endParaRPr>
          </a:p>
          <a:p>
            <a:pPr marL="228600" indent="-228240">
              <a:lnSpc>
                <a:spcPct val="80000"/>
              </a:lnSpc>
              <a:spcBef>
                <a:spcPts val="1001"/>
              </a:spcBef>
            </a:pPr>
            <a:r>
              <a:rPr b="0" lang="en-US" sz="2000" spc="-1" strike="noStrike">
                <a:solidFill>
                  <a:srgbClr val="000000"/>
                </a:solidFill>
                <a:latin typeface="Tw Cen MT"/>
              </a:rPr>
              <a:t>-Nivel y estabilidad en control analgésico</a:t>
            </a:r>
            <a:endParaRPr b="0" lang="en-US" sz="2000" spc="-1" strike="noStrike" cap="all">
              <a:solidFill>
                <a:srgbClr val="000000"/>
              </a:solidFill>
              <a:latin typeface="Tw Cen MT"/>
            </a:endParaRPr>
          </a:p>
          <a:p>
            <a:pPr marL="228600" indent="-228240">
              <a:lnSpc>
                <a:spcPct val="80000"/>
              </a:lnSpc>
              <a:spcBef>
                <a:spcPts val="1001"/>
              </a:spcBef>
            </a:pPr>
            <a:r>
              <a:rPr b="0" lang="en-US" sz="2000" spc="-1" strike="noStrike">
                <a:solidFill>
                  <a:srgbClr val="000000"/>
                </a:solidFill>
                <a:latin typeface="Tw Cen MT"/>
              </a:rPr>
              <a:t>-Patogénesis del dolor</a:t>
            </a:r>
            <a:endParaRPr b="0" lang="en-US" sz="2000" spc="-1" strike="noStrike" cap="all">
              <a:solidFill>
                <a:srgbClr val="000000"/>
              </a:solidFill>
              <a:latin typeface="Tw Cen MT"/>
            </a:endParaRPr>
          </a:p>
          <a:p>
            <a:pPr marL="228600" indent="-228240">
              <a:lnSpc>
                <a:spcPct val="80000"/>
              </a:lnSpc>
              <a:spcBef>
                <a:spcPts val="1001"/>
              </a:spcBef>
            </a:pPr>
            <a:r>
              <a:rPr b="0" lang="en-US" sz="2000" spc="-1" strike="noStrike">
                <a:solidFill>
                  <a:srgbClr val="000000"/>
                </a:solidFill>
                <a:latin typeface="Tw Cen MT"/>
              </a:rPr>
              <a:t>-Interacciones droga/ alimentación</a:t>
            </a:r>
            <a:endParaRPr b="0" lang="en-US" sz="2000" spc="-1" strike="noStrike" cap="all">
              <a:solidFill>
                <a:srgbClr val="000000"/>
              </a:solidFill>
              <a:latin typeface="Tw Cen MT"/>
            </a:endParaRPr>
          </a:p>
          <a:p>
            <a:pPr marL="228600" indent="-228240">
              <a:lnSpc>
                <a:spcPct val="80000"/>
              </a:lnSpc>
              <a:spcBef>
                <a:spcPts val="1001"/>
              </a:spcBef>
            </a:pPr>
            <a:r>
              <a:rPr b="0" lang="en-US" sz="2000" spc="-1" strike="noStrike">
                <a:solidFill>
                  <a:srgbClr val="000000"/>
                </a:solidFill>
                <a:latin typeface="Tw Cen MT"/>
              </a:rPr>
              <a:t>-Comorbilidad</a:t>
            </a:r>
            <a:endParaRPr b="0" lang="en-US" sz="2000" spc="-1" strike="noStrike" cap="all">
              <a:solidFill>
                <a:srgbClr val="000000"/>
              </a:solidFill>
              <a:latin typeface="Tw Cen MT"/>
            </a:endParaRPr>
          </a:p>
          <a:p>
            <a:pPr>
              <a:lnSpc>
                <a:spcPct val="120000"/>
              </a:lnSpc>
              <a:spcBef>
                <a:spcPts val="1001"/>
              </a:spcBef>
            </a:pPr>
            <a:endParaRPr b="0" lang="en-US" sz="2000" spc="-1" strike="noStrike" cap="all">
              <a:solidFill>
                <a:srgbClr val="000000"/>
              </a:solidFill>
              <a:latin typeface="Tw Cen M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913680" y="383040"/>
            <a:ext cx="10364040" cy="875160"/>
          </a:xfrm>
          <a:prstGeom prst="rect">
            <a:avLst/>
          </a:prstGeom>
          <a:noFill/>
          <a:ln>
            <a:noFill/>
          </a:ln>
        </p:spPr>
        <p:txBody>
          <a:bodyPr anchor="ctr">
            <a:noAutofit/>
          </a:bodyPr>
          <a:p>
            <a:pPr algn="ctr">
              <a:lnSpc>
                <a:spcPct val="90000"/>
              </a:lnSpc>
            </a:pPr>
            <a:r>
              <a:rPr b="0" lang="en-US" sz="3600" spc="-1" strike="noStrike" cap="all">
                <a:solidFill>
                  <a:srgbClr val="000000"/>
                </a:solidFill>
                <a:latin typeface="Tw Cen MT"/>
              </a:rPr>
              <a:t>Rop bases</a:t>
            </a:r>
            <a:endParaRPr b="0" lang="en-US" sz="3600" spc="-1" strike="noStrike">
              <a:solidFill>
                <a:srgbClr val="000000"/>
              </a:solidFill>
              <a:latin typeface="Tw Cen MT"/>
            </a:endParaRPr>
          </a:p>
        </p:txBody>
      </p:sp>
      <p:pic>
        <p:nvPicPr>
          <p:cNvPr id="103" name="Imagen 5" descr=""/>
          <p:cNvPicPr/>
          <p:nvPr/>
        </p:nvPicPr>
        <p:blipFill>
          <a:blip r:embed="rId1"/>
          <a:stretch/>
        </p:blipFill>
        <p:spPr>
          <a:xfrm>
            <a:off x="1995840" y="1179720"/>
            <a:ext cx="8386560" cy="529488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TM04033925[[fn=Gota]]</Template>
  <TotalTime>84</TotalTime>
  <Application>LibreOffice/6.2.6.2$Windows_x86 LibreOffice_project/684e730861356e74889dfe6dbddd3562aae2e6ad</Application>
  <Words>973</Words>
  <Paragraphs>119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2021-03-25T19:00:17Z</dcterms:created>
  <dc:creator>Paula de francisco puig</dc:creator>
  <dc:description/>
  <dc:language>es-ES</dc:language>
  <cp:lastModifiedBy>Paula de francisco puig</cp:lastModifiedBy>
  <dcterms:modified xsi:type="dcterms:W3CDTF">2021-03-25T20:27:55Z</dcterms:modified>
  <cp:revision>10</cp:revision>
  <dc:subject/>
  <dc:title>Rotación opioide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Panorámica</vt:lpwstr>
  </property>
  <property fmtid="{D5CDD505-2E9C-101B-9397-08002B2CF9AE}" pid="9" name="ScaleCrop">
    <vt:bool>0</vt:bool>
  </property>
  <property fmtid="{D5CDD505-2E9C-101B-9397-08002B2CF9AE}" pid="10" name="ShareDoc">
    <vt:bool>0</vt:bool>
  </property>
  <property fmtid="{D5CDD505-2E9C-101B-9397-08002B2CF9AE}" pid="11" name="Slides">
    <vt:i4>25</vt:i4>
  </property>
</Properties>
</file>