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7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8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7.xml" ContentType="application/vnd.openxmlformats-officedocument.presentationml.tags+xml"/>
  <Override PartName="/ppt/notesSlides/notesSlide14.xml" ContentType="application/vnd.openxmlformats-officedocument.presentationml.notesSlide+xml"/>
  <Override PartName="/ppt/tags/tag8.xml" ContentType="application/vnd.openxmlformats-officedocument.presentationml.tags+xml"/>
  <Override PartName="/ppt/notesSlides/notesSlide15.xml" ContentType="application/vnd.openxmlformats-officedocument.presentationml.notesSlide+xml"/>
  <Override PartName="/ppt/tags/tag9.xml" ContentType="application/vnd.openxmlformats-officedocument.presentationml.tags+xml"/>
  <Override PartName="/ppt/notesSlides/notesSlide16.xml" ContentType="application/vnd.openxmlformats-officedocument.presentationml.notesSlide+xml"/>
  <Override PartName="/ppt/tags/tag10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33" r:id="rId4"/>
    <p:sldMasterId id="2147483843" r:id="rId5"/>
    <p:sldMasterId id="2147483852" r:id="rId6"/>
    <p:sldMasterId id="2147483860" r:id="rId7"/>
    <p:sldMasterId id="2147483868" r:id="rId8"/>
    <p:sldMasterId id="2147483876" r:id="rId9"/>
    <p:sldMasterId id="2147483954" r:id="rId10"/>
    <p:sldMasterId id="2147483999" r:id="rId11"/>
    <p:sldMasterId id="2147484016" r:id="rId12"/>
  </p:sldMasterIdLst>
  <p:notesMasterIdLst>
    <p:notesMasterId r:id="rId52"/>
  </p:notesMasterIdLst>
  <p:sldIdLst>
    <p:sldId id="13091" r:id="rId13"/>
    <p:sldId id="13097" r:id="rId14"/>
    <p:sldId id="13098" r:id="rId15"/>
    <p:sldId id="13092" r:id="rId16"/>
    <p:sldId id="526" r:id="rId17"/>
    <p:sldId id="13123" r:id="rId18"/>
    <p:sldId id="13104" r:id="rId19"/>
    <p:sldId id="13106" r:id="rId20"/>
    <p:sldId id="13109" r:id="rId21"/>
    <p:sldId id="504" r:id="rId22"/>
    <p:sldId id="13124" r:id="rId23"/>
    <p:sldId id="506" r:id="rId24"/>
    <p:sldId id="326" r:id="rId25"/>
    <p:sldId id="13082" r:id="rId26"/>
    <p:sldId id="256" r:id="rId27"/>
    <p:sldId id="13110" r:id="rId28"/>
    <p:sldId id="258" r:id="rId29"/>
    <p:sldId id="576" r:id="rId30"/>
    <p:sldId id="13088" r:id="rId31"/>
    <p:sldId id="13127" r:id="rId32"/>
    <p:sldId id="568" r:id="rId33"/>
    <p:sldId id="570" r:id="rId34"/>
    <p:sldId id="569" r:id="rId35"/>
    <p:sldId id="13089" r:id="rId36"/>
    <p:sldId id="571" r:id="rId37"/>
    <p:sldId id="573" r:id="rId38"/>
    <p:sldId id="13126" r:id="rId39"/>
    <p:sldId id="13112" r:id="rId40"/>
    <p:sldId id="13113" r:id="rId41"/>
    <p:sldId id="13102" r:id="rId42"/>
    <p:sldId id="2453" r:id="rId43"/>
    <p:sldId id="2448" r:id="rId44"/>
    <p:sldId id="2463" r:id="rId45"/>
    <p:sldId id="13103" r:id="rId46"/>
    <p:sldId id="13125" r:id="rId47"/>
    <p:sldId id="13120" r:id="rId48"/>
    <p:sldId id="13121" r:id="rId49"/>
    <p:sldId id="13122" r:id="rId50"/>
    <p:sldId id="13080" r:id="rId51"/>
  </p:sldIdLst>
  <p:sldSz cx="12192000" cy="6858000"/>
  <p:notesSz cx="6797675" cy="9926638"/>
  <p:custDataLst>
    <p:tags r:id="rId5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24F1A3F6-0CF2-47FD-82F0-71195A7A9BB1}">
          <p14:sldIdLst>
            <p14:sldId id="13091"/>
            <p14:sldId id="13097"/>
            <p14:sldId id="13098"/>
            <p14:sldId id="13092"/>
            <p14:sldId id="526"/>
            <p14:sldId id="13123"/>
            <p14:sldId id="13104"/>
            <p14:sldId id="13106"/>
            <p14:sldId id="13109"/>
            <p14:sldId id="504"/>
            <p14:sldId id="13124"/>
            <p14:sldId id="506"/>
            <p14:sldId id="326"/>
            <p14:sldId id="13082"/>
            <p14:sldId id="256"/>
            <p14:sldId id="13110"/>
            <p14:sldId id="258"/>
            <p14:sldId id="576"/>
            <p14:sldId id="13088"/>
            <p14:sldId id="13127"/>
            <p14:sldId id="568"/>
            <p14:sldId id="570"/>
            <p14:sldId id="569"/>
            <p14:sldId id="13089"/>
            <p14:sldId id="571"/>
            <p14:sldId id="573"/>
            <p14:sldId id="13126"/>
            <p14:sldId id="13112"/>
            <p14:sldId id="13113"/>
            <p14:sldId id="13102"/>
            <p14:sldId id="2453"/>
            <p14:sldId id="2448"/>
            <p14:sldId id="2463"/>
            <p14:sldId id="13103"/>
            <p14:sldId id="13125"/>
          </p14:sldIdLst>
        </p14:section>
        <p14:section name="Back up" id="{5DECA8F8-F573-4989-8A7D-C901C1DA4ECB}">
          <p14:sldIdLst>
            <p14:sldId id="13120"/>
            <p14:sldId id="13121"/>
            <p14:sldId id="13122"/>
            <p14:sldId id="130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90" userDrawn="1">
          <p15:clr>
            <a:srgbClr val="A4A3A4"/>
          </p15:clr>
        </p15:guide>
        <p15:guide id="2" orient="horz" pos="102" userDrawn="1">
          <p15:clr>
            <a:srgbClr val="A4A3A4"/>
          </p15:clr>
        </p15:guide>
        <p15:guide id="3" orient="horz" pos="3997" userDrawn="1">
          <p15:clr>
            <a:srgbClr val="A4A3A4"/>
          </p15:clr>
        </p15:guide>
        <p15:guide id="4" pos="6471" userDrawn="1">
          <p15:clr>
            <a:srgbClr val="A4A3A4"/>
          </p15:clr>
        </p15:guide>
        <p15:guide id="5" pos="5450" userDrawn="1">
          <p15:clr>
            <a:srgbClr val="A4A3A4"/>
          </p15:clr>
        </p15:guide>
        <p15:guide id="6" pos="7401" userDrawn="1">
          <p15:clr>
            <a:srgbClr val="A4A3A4"/>
          </p15:clr>
        </p15:guide>
        <p15:guide id="7" pos="4883" userDrawn="1">
          <p15:clr>
            <a:srgbClr val="A4A3A4"/>
          </p15:clr>
        </p15:guide>
        <p15:guide id="9" pos="415" userDrawn="1">
          <p15:clr>
            <a:srgbClr val="A4A3A4"/>
          </p15:clr>
        </p15:guide>
        <p15:guide id="10" orient="horz" pos="3498" userDrawn="1">
          <p15:clr>
            <a:srgbClr val="A4A3A4"/>
          </p15:clr>
        </p15:guide>
        <p15:guide id="11" pos="710" userDrawn="1">
          <p15:clr>
            <a:srgbClr val="A4A3A4"/>
          </p15:clr>
        </p15:guide>
        <p15:guide id="12" pos="14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900"/>
    <a:srgbClr val="D60093"/>
    <a:srgbClr val="F2F2F2"/>
    <a:srgbClr val="000000"/>
    <a:srgbClr val="F8F8F8"/>
    <a:srgbClr val="66FFFF"/>
    <a:srgbClr val="0099CC"/>
    <a:srgbClr val="00B0F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79003" autoAdjust="0"/>
  </p:normalViewPr>
  <p:slideViewPr>
    <p:cSldViewPr snapToGrid="0" showGuides="1">
      <p:cViewPr varScale="1">
        <p:scale>
          <a:sx n="75" d="100"/>
          <a:sy n="75" d="100"/>
        </p:scale>
        <p:origin x="756" y="52"/>
      </p:cViewPr>
      <p:guideLst>
        <p:guide orient="horz" pos="890"/>
        <p:guide orient="horz" pos="102"/>
        <p:guide orient="horz" pos="3997"/>
        <p:guide pos="6471"/>
        <p:guide pos="5450"/>
        <p:guide pos="7401"/>
        <p:guide pos="4883"/>
        <p:guide pos="415"/>
        <p:guide orient="horz" pos="3498"/>
        <p:guide pos="710"/>
        <p:guide pos="14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13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9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682218759600425E-2"/>
          <c:y val="6.6498663727024288E-2"/>
          <c:w val="0.56902106708682687"/>
          <c:h val="0.83375334068243923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7BFF-46E5-86F6-B29839B841CD}"/>
              </c:ext>
            </c:extLst>
          </c:dPt>
          <c:dPt>
            <c:idx val="1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BFF-46E5-86F6-B29839B841C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7BFF-46E5-86F6-B29839B841C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7BFF-46E5-86F6-B29839B841CD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BFF-46E5-86F6-B29839B841CD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BFF-46E5-86F6-B29839B841CD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7BFF-46E5-86F6-B29839B841CD}"/>
              </c:ext>
            </c:extLst>
          </c:dPt>
          <c:dLbls>
            <c:dLbl>
              <c:idx val="0"/>
              <c:layout>
                <c:manualLayout>
                  <c:x val="-0.17144947350988238"/>
                  <c:y val="0.17939045400555451"/>
                </c:manualLayout>
              </c:layout>
              <c:spPr>
                <a:solidFill>
                  <a:srgbClr val="FFFFFF"/>
                </a:solidFill>
                <a:ln>
                  <a:solidFill>
                    <a:srgbClr val="5E5E5E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5414220878269339"/>
                      <c:h val="9.31679986307558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7BFF-46E5-86F6-B29839B841C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FF-46E5-86F6-B29839B841CD}"/>
                </c:ext>
              </c:extLst>
            </c:dLbl>
            <c:dLbl>
              <c:idx val="2"/>
              <c:layout>
                <c:manualLayout>
                  <c:x val="-0.11301197954722889"/>
                  <c:y val="-0.18598632293969911"/>
                </c:manualLayout>
              </c:layout>
              <c:spPr>
                <a:solidFill>
                  <a:srgbClr val="FFFFFF"/>
                </a:solidFill>
                <a:ln>
                  <a:solidFill>
                    <a:srgbClr val="5E5E5E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7BFF-46E5-86F6-B29839B841C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BFF-46E5-86F6-B29839B841C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FF-46E5-86F6-B29839B841C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FF-46E5-86F6-B29839B841C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FF-46E5-86F6-B29839B841CD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5E5E5E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Hoja1!$A$2:$A$8</c:f>
              <c:strCache>
                <c:ptCount val="7"/>
                <c:pt idx="0">
                  <c:v>Cancer</c:v>
                </c:pt>
                <c:pt idx="1">
                  <c:v>Diabetes </c:v>
                </c:pt>
                <c:pt idx="2">
                  <c:v>Enfermedad CV</c:v>
                </c:pt>
                <c:pt idx="3">
                  <c:v>Enf Crónica Respiratoria</c:v>
                </c:pt>
                <c:pt idx="4">
                  <c:v>Otras ENT</c:v>
                </c:pt>
                <c:pt idx="5">
                  <c:v>Transmisibles</c:v>
                </c:pt>
                <c:pt idx="6">
                  <c:v>lesiones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28</c:v>
                </c:pt>
                <c:pt idx="1">
                  <c:v>2</c:v>
                </c:pt>
                <c:pt idx="2">
                  <c:v>32</c:v>
                </c:pt>
                <c:pt idx="3">
                  <c:v>8</c:v>
                </c:pt>
                <c:pt idx="4">
                  <c:v>23</c:v>
                </c:pt>
                <c:pt idx="5">
                  <c:v>4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FF-46E5-86F6-B29839B841C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230925083970066"/>
          <c:y val="5.8766066896935747E-2"/>
          <c:w val="0.2104813584049188"/>
          <c:h val="0.27982356255136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3587" tIns="46794" rIns="93587" bIns="4679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3587" tIns="46794" rIns="93587" bIns="4679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D3C570B-8065-4278-975D-133539539F28}" type="datetimeFigureOut">
              <a:rPr lang="en-US"/>
              <a:pPr>
                <a:defRPr/>
              </a:pPr>
              <a:t>6/18/2021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587" tIns="46794" rIns="93587" bIns="4679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6"/>
          </a:xfrm>
          <a:prstGeom prst="rect">
            <a:avLst/>
          </a:prstGeom>
        </p:spPr>
        <p:txBody>
          <a:bodyPr vert="horz" lIns="93587" tIns="46794" rIns="93587" bIns="4679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6332"/>
          </a:xfrm>
          <a:prstGeom prst="rect">
            <a:avLst/>
          </a:prstGeom>
        </p:spPr>
        <p:txBody>
          <a:bodyPr vert="horz" lIns="93587" tIns="46794" rIns="93587" bIns="4679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6332"/>
          </a:xfrm>
          <a:prstGeom prst="rect">
            <a:avLst/>
          </a:prstGeom>
        </p:spPr>
        <p:txBody>
          <a:bodyPr vert="horz" lIns="93587" tIns="46794" rIns="93587" bIns="4679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890EEA8-31CC-45DF-B38A-DC9C7F94EB2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43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90EEA8-31CC-45DF-B38A-DC9C7F94EB2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39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90EEA8-31CC-45DF-B38A-DC9C7F94EB2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68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El grupo control de los estudios se abrevia en los artículos como “placebo” pero eran pacientes en tratamiento hipolipemiante: en el 95-100% de los pacientes con alta dosis de estatinas e incluso en un 30% de los pacientes de los estudios </a:t>
            </a:r>
            <a:r>
              <a:rPr lang="es-ES" dirty="0" err="1"/>
              <a:t>enn</a:t>
            </a:r>
            <a:r>
              <a:rPr lang="es-ES" dirty="0"/>
              <a:t> pacientes intolerantes también están con estatinas a baja dosis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EBC41-C81D-488B-91E0-4E76A7EC91A6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4527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EBC41-C81D-488B-91E0-4E76A7EC91A6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319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90EEA8-31CC-45DF-B38A-DC9C7F94EB2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9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lvl="0" indent="0" algn="ctr" defTabSz="457200" rtl="0" eaLnBrk="1" fontAlgn="base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dirty="0">
                <a:solidFill>
                  <a:schemeClr val="bg1"/>
                </a:solidFill>
                <a:cs typeface="+mn-cs"/>
              </a:rPr>
              <a:t>El investigador determinó que ninguno de los acontecimientos adversos mortales estaba relacionado con el fármaco del estudio.</a:t>
            </a:r>
          </a:p>
          <a:p>
            <a:pPr rtl="0" eaLnBrk="1" fontAlgn="base" latinLnBrk="0" hangingPunct="1"/>
            <a:r>
              <a:rPr lang="es-ES" sz="2200" b="0" i="0" u="none" strike="noStrike" baseline="0" dirty="0">
                <a:effectLst/>
                <a:latin typeface="+mn-lt"/>
                <a:ea typeface="+mn-ea"/>
                <a:cs typeface="+mn-cs"/>
                <a:sym typeface="Helvetica Neue"/>
              </a:rPr>
              <a:t>AA mortales</a:t>
            </a:r>
            <a:endParaRPr lang="es-ES" sz="2200" b="0" i="0" u="none" strike="noStrike" dirty="0">
              <a:effectLst/>
              <a:latin typeface="+mn-lt"/>
              <a:ea typeface="+mn-ea"/>
              <a:cs typeface="+mn-cs"/>
              <a:sym typeface="Helvetica Neue"/>
            </a:endParaRPr>
          </a:p>
          <a:p>
            <a:pPr rtl="0" eaLnBrk="1" fontAlgn="auto" latinLnBrk="0" hangingPunct="1"/>
            <a:r>
              <a:rPr lang="es-ES" sz="2200" b="0" i="0" u="none" strike="noStrike" baseline="0" dirty="0">
                <a:effectLst/>
                <a:latin typeface="+mn-lt"/>
                <a:ea typeface="+mn-ea"/>
                <a:cs typeface="+mn-cs"/>
                <a:sym typeface="Helvetica Neue"/>
              </a:rPr>
              <a:t>Bempe 0.9 (19)</a:t>
            </a:r>
            <a:endParaRPr lang="es-ES" sz="2200" b="0" i="0" u="none" strike="noStrike" dirty="0">
              <a:effectLst/>
              <a:latin typeface="+mn-lt"/>
              <a:ea typeface="+mn-ea"/>
              <a:cs typeface="+mn-cs"/>
              <a:sym typeface="Helvetica Neue"/>
            </a:endParaRPr>
          </a:p>
          <a:p>
            <a:pPr rtl="0" eaLnBrk="1" fontAlgn="ctr" latinLnBrk="0" hangingPunct="1"/>
            <a:r>
              <a:rPr lang="es-ES" sz="2200" b="0" i="0" u="none" strike="noStrike" baseline="0" dirty="0">
                <a:effectLst/>
                <a:latin typeface="+mn-lt"/>
                <a:ea typeface="+mn-ea"/>
                <a:cs typeface="+mn-cs"/>
                <a:sym typeface="Helvetica Neue"/>
              </a:rPr>
              <a:t>Placebo 0.4 (4)</a:t>
            </a:r>
            <a:endParaRPr lang="es-ES" sz="2200" b="0" i="0" u="none" strike="noStrike" dirty="0">
              <a:effectLst/>
              <a:latin typeface="+mn-lt"/>
              <a:ea typeface="+mn-ea"/>
              <a:cs typeface="+mn-cs"/>
              <a:sym typeface="Helvetica Neue"/>
            </a:endParaRPr>
          </a:p>
          <a:p>
            <a:endParaRPr lang="en-US" sz="2200" b="0" i="0" u="none" strike="noStrike" baseline="0" dirty="0">
              <a:latin typeface="+mn-lt"/>
              <a:ea typeface="+mn-ea"/>
              <a:cs typeface="+mn-cs"/>
              <a:sym typeface="Helvetica Neue"/>
            </a:endParaRPr>
          </a:p>
          <a:p>
            <a:r>
              <a:rPr lang="en-US" sz="2200" b="0" i="0" u="none" strike="noStrike" baseline="0" dirty="0">
                <a:latin typeface="+mn-lt"/>
                <a:ea typeface="+mn-ea"/>
                <a:cs typeface="+mn-cs"/>
                <a:sym typeface="Helvetica Neue"/>
              </a:rPr>
              <a:t>Fatal outcome, cardiac disorders SOC Bempe 0.4 (8) placebo 0.2 (2)</a:t>
            </a:r>
          </a:p>
          <a:p>
            <a:r>
              <a:rPr lang="en-US" sz="2200" b="0" i="0" u="none" strike="noStrike" baseline="0" dirty="0">
                <a:latin typeface="+mn-lt"/>
                <a:ea typeface="+mn-ea"/>
                <a:cs typeface="+mn-cs"/>
                <a:sym typeface="Helvetica Neue"/>
              </a:rPr>
              <a:t>Fatal outcome, other Bempe 0.5 (11) placebo 0.2 (2)</a:t>
            </a:r>
          </a:p>
          <a:p>
            <a:r>
              <a:rPr lang="en-US" sz="2200" b="0" i="0" u="none" strike="noStrike" baseline="0" dirty="0">
                <a:latin typeface="+mn-lt"/>
                <a:ea typeface="+mn-ea"/>
                <a:cs typeface="+mn-cs"/>
                <a:sym typeface="Helvetica Neue"/>
              </a:rPr>
              <a:t>	cancer Bempe 5 (4 por Ca </a:t>
            </a:r>
            <a:r>
              <a:rPr lang="en-US" sz="2200" b="0" i="0" u="none" strike="noStrike" baseline="0" dirty="0" err="1">
                <a:latin typeface="+mn-lt"/>
                <a:ea typeface="+mn-ea"/>
                <a:cs typeface="+mn-cs"/>
                <a:sym typeface="Helvetica Neue"/>
              </a:rPr>
              <a:t>Pulmon</a:t>
            </a:r>
            <a:r>
              <a:rPr lang="en-US" sz="2200" b="0" i="0" u="none" strike="noStrike" baseline="0" dirty="0">
                <a:latin typeface="+mn-lt"/>
                <a:ea typeface="+mn-ea"/>
                <a:cs typeface="+mn-cs"/>
                <a:sym typeface="Helvetica Neue"/>
              </a:rPr>
              <a:t>, 1 por </a:t>
            </a:r>
            <a:r>
              <a:rPr lang="en-US" sz="2200" b="0" i="0" u="none" strike="noStrike" baseline="0" dirty="0" err="1">
                <a:latin typeface="+mn-lt"/>
                <a:ea typeface="+mn-ea"/>
                <a:cs typeface="+mn-cs"/>
                <a:sym typeface="Helvetica Neue"/>
              </a:rPr>
              <a:t>origen</a:t>
            </a:r>
            <a:r>
              <a:rPr lang="en-US" sz="2200" b="0" i="0" u="none" strike="noStrike" baseline="0" dirty="0">
                <a:latin typeface="+mn-lt"/>
                <a:ea typeface="+mn-ea"/>
                <a:cs typeface="+mn-cs"/>
                <a:sym typeface="Helvetica Neue"/>
              </a:rPr>
              <a:t> </a:t>
            </a:r>
            <a:r>
              <a:rPr lang="en-US" sz="2200" b="0" i="0" u="none" strike="noStrike" baseline="0" dirty="0" err="1">
                <a:latin typeface="+mn-lt"/>
                <a:ea typeface="+mn-ea"/>
                <a:cs typeface="+mn-cs"/>
                <a:sym typeface="Helvetica Neue"/>
              </a:rPr>
              <a:t>desconocido</a:t>
            </a:r>
            <a:r>
              <a:rPr lang="en-US" sz="2200" b="0" i="0" u="none" strike="noStrike" baseline="0" dirty="0">
                <a:latin typeface="+mn-lt"/>
                <a:ea typeface="+mn-ea"/>
                <a:cs typeface="+mn-cs"/>
                <a:sym typeface="Helvetica Neue"/>
              </a:rPr>
              <a:t>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6C1D62-6D16-3740-A998-4B32DA0C73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9876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cancer </a:t>
            </a:r>
          </a:p>
          <a:p>
            <a:pPr marL="171450" indent="-171450">
              <a:buFontTx/>
              <a:buChar char="-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patients with lung cancer</a:t>
            </a:r>
          </a:p>
          <a:p>
            <a:pPr marL="171450" indent="-171450">
              <a:buFontTx/>
              <a:buChar char="-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patient with liver metastases of unknown primary origin),</a:t>
            </a:r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6C1D62-6D16-3740-A998-4B32DA0C73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8240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90EEA8-31CC-45DF-B38A-DC9C7F94EB2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04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Según el informe del estudio 047, la expresión literal para el término preferente de muerte era “causa de muerte desconocida”. (IEC 047 página 82)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6C1D62-6D16-3740-A998-4B32DA0C73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9553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4765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Esperion Therapeutics Inc CONFIDENTIAL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765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485797-BBB0-47CF-974E-B269E6AD68E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765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0199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Table ISS 99.2.1.1</a:t>
            </a:r>
          </a:p>
          <a:p>
            <a:r>
              <a:rPr lang="es-ES" dirty="0"/>
              <a:t>El riesgo de gota los eventos fueron mayores en pacientes con antecedentes de gota (11.2% de NEXLETOL versus 1.7% placebo), aunque la gota también ocurrió con más frecuencia que el placebo en pacientes tratados con NEXLETOL que no tenía antecedentes de gota previa (1.0% de NEXLETOL versus 0.3% de placebo).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B0CDB-3892-4FB5-A77C-B0356052E92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16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srgbClr val="4D4F53"/>
                </a:solidFill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Estos objetivos son más estrictos que antes porque cuanto mayor es la reducción absoluta de LDL-C, mayor es la reducción del riesgo CV</a:t>
            </a:r>
            <a:endParaRPr lang="en-GB" sz="1050" dirty="0">
              <a:solidFill>
                <a:srgbClr val="4D4F53"/>
              </a:solidFill>
              <a:latin typeface="Arial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90EEA8-31CC-45DF-B38A-DC9C7F94EB2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634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• OATP1B1 y OATP1B3 son transportadores que se expresan en la membrana sinusoidal de los hepatocitos y que aceptan una serie de reactivos terapéuticos como sustratos. </a:t>
            </a:r>
          </a:p>
          <a:p>
            <a:r>
              <a:rPr lang="es-ES" dirty="0"/>
              <a:t>• Los estudios in vitro e in vivo han demostrado que algunos fármacos inhiben estos transportadores y provocan interacciones fármaco-fármaco (DDI) clínicamente relevantes.</a:t>
            </a:r>
          </a:p>
          <a:p>
            <a:r>
              <a:rPr lang="es-ES" dirty="0"/>
              <a:t>• AB y su </a:t>
            </a:r>
            <a:r>
              <a:rPr lang="es-ES" dirty="0" err="1"/>
              <a:t>glucurónido</a:t>
            </a:r>
            <a:r>
              <a:rPr lang="es-ES" dirty="0"/>
              <a:t> inhiben débilmente OATP1B1 y OATP1B3, por lo que su administración con medicamentos que son sustratos de los mismos  ( atorvastatina, pravastatina, fluvastatina, </a:t>
            </a:r>
            <a:r>
              <a:rPr lang="es-ES" dirty="0" err="1"/>
              <a:t>pitavastatina</a:t>
            </a:r>
            <a:r>
              <a:rPr lang="es-ES" dirty="0"/>
              <a:t>, rosuvastatina y simvastatina) puede producir un aumento de las concentraciones plasmáticas de estos medicamentos.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90EEA8-31CC-45DF-B38A-DC9C7F94EB2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859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90EEA8-31CC-45DF-B38A-DC9C7F94EB2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9680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AB y su combinación con </a:t>
            </a:r>
            <a:r>
              <a:rPr lang="es-ES" dirty="0" err="1"/>
              <a:t>ezetimiba</a:t>
            </a:r>
            <a:endParaRPr lang="es-ES" dirty="0"/>
          </a:p>
          <a:p>
            <a:r>
              <a:rPr lang="es-ES" dirty="0"/>
              <a:t>Paso previo al uso de los iPCSK9 en determinados pacientes de alto y muy alto riesgo cardiovascular que no alcanzan objetivos de C-LDL con dosis máximas toleradas de estatinas y/o con </a:t>
            </a:r>
            <a:r>
              <a:rPr lang="es-ES" dirty="0" err="1"/>
              <a:t>ezetimiba</a:t>
            </a:r>
            <a:r>
              <a:rPr lang="es-ES" dirty="0"/>
              <a:t> u otros tratamientos para la reducción de los lípidos o en intolerantes a estatinas.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90EEA8-31CC-45DF-B38A-DC9C7F94EB2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073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90EEA8-31CC-45DF-B38A-DC9C7F94EB2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5158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Hipercolestrolemia</a:t>
            </a:r>
            <a:r>
              <a:rPr lang="es-ES" dirty="0"/>
              <a:t> supone el 50% de riesgo potencial de padecer un infarto</a:t>
            </a:r>
          </a:p>
          <a:p>
            <a:r>
              <a:rPr lang="es-ES" dirty="0"/>
              <a:t>Es el </a:t>
            </a:r>
            <a:r>
              <a:rPr lang="es-ES" dirty="0" err="1"/>
              <a:t>pral</a:t>
            </a:r>
            <a:r>
              <a:rPr lang="es-ES" dirty="0"/>
              <a:t> factor de riesgo.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90EEA8-31CC-45DF-B38A-DC9C7F94EB2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117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90EEA8-31CC-45DF-B38A-DC9C7F94EB2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449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90EEA8-31CC-45DF-B38A-DC9C7F94EB2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04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6125"/>
            <a:ext cx="6613525" cy="3721100"/>
          </a:xfrm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36488" indent="-336488"/>
            <a:endParaRPr lang="en-US" altLang="en-US" dirty="0"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644E1A-F315-4CA1-9505-5DAC55BA43F6}" type="slidenum">
              <a:rPr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631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Sólo</a:t>
            </a:r>
            <a:r>
              <a:rPr lang="es-ES" baseline="0" dirty="0"/>
              <a:t> el 43% de los pacientes modifican su tratamiento cuando se encuentran fuera del objetivo </a:t>
            </a:r>
            <a:r>
              <a:rPr lang="es-ES" baseline="0" dirty="0" err="1"/>
              <a:t>terapeútico</a:t>
            </a:r>
            <a:endParaRPr lang="es-ES" baseline="0" dirty="0"/>
          </a:p>
          <a:p>
            <a:endParaRPr lang="es-ES" baseline="0" dirty="0"/>
          </a:p>
          <a:p>
            <a:r>
              <a:rPr lang="es-ES" dirty="0"/>
              <a:t>¿Por qué necesitamos nuevos tratamientos para reducir el colesterol?</a:t>
            </a:r>
            <a:endParaRPr lang="es-ES" baseline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Las guías son cada vez más estrictas en objetivos de LDL.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Con </a:t>
            </a:r>
            <a:r>
              <a:rPr lang="es-ES" dirty="0" err="1"/>
              <a:t>estatinas</a:t>
            </a:r>
            <a:r>
              <a:rPr lang="es-ES" dirty="0"/>
              <a:t> de alta intensidad sólo el 36 % de los pacientes de alto riesgo alcanza niveles de LDL inferiores a 70mg/dl.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Globalmente el 80% de pacientes con enfermedad cv arterioesclerótica tienen un LDL</a:t>
            </a:r>
            <a:r>
              <a:rPr lang="es-ES" dirty="0">
                <a:latin typeface="Arial Narrow" panose="020B0606020202030204" pitchFamily="34" charset="0"/>
              </a:rPr>
              <a:t>≥ 70mg/dl</a:t>
            </a:r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90EEA8-31CC-45DF-B38A-DC9C7F94EB2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43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15085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28D2E-68FF-4065-9221-B41B8E1F6D0B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0324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La</a:t>
            </a:r>
            <a:r>
              <a:rPr lang="es-ES" dirty="0">
                <a:solidFill>
                  <a:schemeClr val="accent4"/>
                </a:solidFill>
              </a:rPr>
              <a:t> ACSVL1 (</a:t>
            </a: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acil-CoA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sintetasa-1 de cadenas muy largas ) </a:t>
            </a:r>
            <a:r>
              <a:rPr lang="es-ES" dirty="0"/>
              <a:t>no se expresa en el músculo esquelético y el </a:t>
            </a:r>
            <a:r>
              <a:rPr lang="es-ES" dirty="0">
                <a:solidFill>
                  <a:schemeClr val="accent4"/>
                </a:solidFill>
              </a:rPr>
              <a:t>ácido </a:t>
            </a:r>
            <a:r>
              <a:rPr lang="es-ES" dirty="0" err="1">
                <a:solidFill>
                  <a:schemeClr val="accent4"/>
                </a:solidFill>
              </a:rPr>
              <a:t>bempedoico</a:t>
            </a:r>
            <a:r>
              <a:rPr lang="es-ES" dirty="0"/>
              <a:t> no se puede convertir a su forma activa en las células musculares. Como resultado, el </a:t>
            </a:r>
            <a:r>
              <a:rPr lang="es-ES" dirty="0">
                <a:solidFill>
                  <a:schemeClr val="accent4"/>
                </a:solidFill>
              </a:rPr>
              <a:t>ácido </a:t>
            </a:r>
            <a:r>
              <a:rPr lang="es-ES" dirty="0" err="1">
                <a:solidFill>
                  <a:schemeClr val="accent4"/>
                </a:solidFill>
              </a:rPr>
              <a:t>bempedoico</a:t>
            </a:r>
            <a:r>
              <a:rPr lang="es-ES" dirty="0">
                <a:solidFill>
                  <a:schemeClr val="accent4"/>
                </a:solidFill>
              </a:rPr>
              <a:t> </a:t>
            </a:r>
            <a:r>
              <a:rPr lang="es-ES" dirty="0"/>
              <a:t>no interfiere con la síntesis del colesterol ni con los intermediarios relacionados necesarios para el mantenimiento de la función normal de las células musculares ni promueve la toxicidad relacionada.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28D2E-68FF-4065-9221-B41B8E1F6D0B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9567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La</a:t>
            </a:r>
            <a:r>
              <a:rPr lang="es-ES" dirty="0">
                <a:solidFill>
                  <a:schemeClr val="accent4"/>
                </a:solidFill>
              </a:rPr>
              <a:t> ACSVL1 (</a:t>
            </a: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acil-CoA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sintetasa-1 de cadenas muy largas ) </a:t>
            </a:r>
            <a:r>
              <a:rPr lang="es-ES" dirty="0"/>
              <a:t>no se expresa en el músculo esquelético y el </a:t>
            </a:r>
            <a:r>
              <a:rPr lang="es-ES" dirty="0">
                <a:solidFill>
                  <a:schemeClr val="accent4"/>
                </a:solidFill>
              </a:rPr>
              <a:t>ácido </a:t>
            </a:r>
            <a:r>
              <a:rPr lang="es-ES" dirty="0" err="1">
                <a:solidFill>
                  <a:schemeClr val="accent4"/>
                </a:solidFill>
              </a:rPr>
              <a:t>bempedoico</a:t>
            </a:r>
            <a:r>
              <a:rPr lang="es-ES" dirty="0"/>
              <a:t> no se puede convertir a su forma activa en las células musculares. Como resultado, el </a:t>
            </a:r>
            <a:r>
              <a:rPr lang="es-ES" dirty="0">
                <a:solidFill>
                  <a:schemeClr val="accent4"/>
                </a:solidFill>
              </a:rPr>
              <a:t>ácido </a:t>
            </a:r>
            <a:r>
              <a:rPr lang="es-ES" dirty="0" err="1">
                <a:solidFill>
                  <a:schemeClr val="accent4"/>
                </a:solidFill>
              </a:rPr>
              <a:t>bempedoico</a:t>
            </a:r>
            <a:r>
              <a:rPr lang="es-ES" dirty="0">
                <a:solidFill>
                  <a:schemeClr val="accent4"/>
                </a:solidFill>
              </a:rPr>
              <a:t> </a:t>
            </a:r>
            <a:r>
              <a:rPr lang="es-ES" dirty="0"/>
              <a:t>no interfiere con la síntesis del colesterol ni con los intermediarios relacionados necesarios para el mantenimiento de la función normal de las células musculares ni promueve la toxicidad relacionada.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28D2E-68FF-4065-9221-B41B8E1F6D0B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7277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90EEA8-31CC-45DF-B38A-DC9C7F94EB2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61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28600"/>
            <a:ext cx="10483851" cy="8229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9C6AD-F5D9-4909-94C3-E6A9EFC35C8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Presentation Name | CONFIDENTIAL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609600" y="1527048"/>
            <a:ext cx="10972800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28680" y="0"/>
            <a:ext cx="9159889" cy="91440"/>
          </a:xfrm>
          <a:prstGeom prst="rect">
            <a:avLst/>
          </a:prstGeom>
          <a:solidFill>
            <a:srgbClr val="89BA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419" tIns="32210" rIns="64419" bIns="32210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609601" y="6766560"/>
            <a:ext cx="8978967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419" tIns="32210" rIns="64419" bIns="32210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8"/>
            <a:ext cx="10515600" cy="914399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2100" kern="800" spc="-11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371610"/>
            <a:ext cx="10515600" cy="480536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chemeClr val="accent2"/>
              </a:buClr>
              <a:buSzPct val="80000"/>
              <a:defRPr sz="1725" kern="800" spc="-11" baseline="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buSzPct val="80000"/>
              <a:defRPr sz="1500" kern="800" spc="-11" baseline="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buSzPct val="80000"/>
              <a:defRPr sz="1350" kern="800" spc="-11" baseline="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buSzPct val="80000"/>
              <a:defRPr sz="1350" kern="800" spc="-11"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>
          <a:xfrm>
            <a:off x="1097287" y="6426312"/>
            <a:ext cx="6399503" cy="365125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Copyright © 2018 Esperion. All Rights Reserved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640" y="6426313"/>
            <a:ext cx="3810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563" b="1" i="0" baseline="0">
                <a:solidFill>
                  <a:schemeClr val="bg1"/>
                </a:solidFill>
              </a:defRPr>
            </a:lvl1pPr>
          </a:lstStyle>
          <a:p>
            <a:pPr defTabSz="342875"/>
            <a:fld id="{040F5523-E37E-4041-88AB-B7187A588885}" type="slidenum">
              <a:rPr lang="en-US" smtClean="0">
                <a:solidFill>
                  <a:srgbClr val="FFFFFF"/>
                </a:solidFill>
              </a:rPr>
              <a:pPr defTabSz="342875"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098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097280" y="1371610"/>
            <a:ext cx="5117432" cy="4805363"/>
          </a:xfrm>
          <a:prstGeom prst="rect">
            <a:avLst/>
          </a:prstGeom>
        </p:spPr>
        <p:txBody>
          <a:bodyPr lIns="0" tIns="0" rIns="0" bIns="0"/>
          <a:lstStyle>
            <a:lvl1pPr marL="128579" marR="0" indent="-128579" algn="l" defTabSz="514313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/>
              <a:buChar char="•"/>
              <a:tabLst/>
              <a:defRPr sz="1725" kern="800" spc="-11" baseline="0">
                <a:solidFill>
                  <a:schemeClr val="tx1"/>
                </a:solidFill>
              </a:defRPr>
            </a:lvl1pPr>
            <a:lvl2pPr marL="385736" marR="0" indent="-128579" algn="l" defTabSz="514313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/>
              <a:buChar char="•"/>
              <a:tabLst/>
              <a:defRPr sz="1575" kern="800" spc="-11" baseline="0">
                <a:solidFill>
                  <a:schemeClr val="tx1"/>
                </a:solidFill>
              </a:defRPr>
            </a:lvl2pPr>
            <a:lvl3pPr marL="642890" marR="0" indent="-128579" algn="l" defTabSz="514313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/>
              <a:buChar char="•"/>
              <a:tabLst/>
              <a:defRPr sz="1350" kern="800" spc="-11" baseline="0">
                <a:solidFill>
                  <a:schemeClr val="tx1"/>
                </a:solidFill>
              </a:defRPr>
            </a:lvl3pPr>
            <a:lvl4pPr marL="900046" marR="0" indent="-128579" algn="l" defTabSz="514313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/>
              <a:buChar char="•"/>
              <a:tabLst/>
              <a:defRPr sz="1350" kern="800" spc="-11"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097280" y="8"/>
            <a:ext cx="10515600" cy="914399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2100" kern="800" spc="-11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6495448" y="1371610"/>
            <a:ext cx="5117432" cy="4805363"/>
          </a:xfrm>
          <a:prstGeom prst="rect">
            <a:avLst/>
          </a:prstGeom>
        </p:spPr>
        <p:txBody>
          <a:bodyPr lIns="0" tIns="0" rIns="0" bIns="0"/>
          <a:lstStyle>
            <a:lvl1pPr marL="128579" marR="0" indent="-128579" algn="l" defTabSz="514313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/>
              <a:buChar char="•"/>
              <a:tabLst/>
              <a:defRPr sz="1725" kern="800" spc="-11" baseline="0">
                <a:solidFill>
                  <a:schemeClr val="tx1"/>
                </a:solidFill>
              </a:defRPr>
            </a:lvl1pPr>
            <a:lvl2pPr marL="385736" marR="0" indent="-128579" algn="l" defTabSz="514313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/>
              <a:buChar char="•"/>
              <a:tabLst/>
              <a:defRPr sz="1575" kern="800" spc="-11" baseline="0">
                <a:solidFill>
                  <a:schemeClr val="tx1"/>
                </a:solidFill>
              </a:defRPr>
            </a:lvl2pPr>
            <a:lvl3pPr marL="642890" marR="0" indent="-128579" algn="l" defTabSz="514313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/>
              <a:buChar char="•"/>
              <a:tabLst/>
              <a:defRPr sz="1350" kern="800" spc="-11" baseline="0">
                <a:solidFill>
                  <a:schemeClr val="tx1"/>
                </a:solidFill>
              </a:defRPr>
            </a:lvl3pPr>
            <a:lvl4pPr marL="900046" marR="0" indent="-128579" algn="l" defTabSz="514313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/>
              <a:buChar char="•"/>
              <a:tabLst/>
              <a:defRPr sz="1350" kern="800" spc="-11"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640" y="6426313"/>
            <a:ext cx="3810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563" b="1" i="0" baseline="0">
                <a:solidFill>
                  <a:schemeClr val="bg1"/>
                </a:solidFill>
              </a:defRPr>
            </a:lvl1pPr>
          </a:lstStyle>
          <a:p>
            <a:pPr defTabSz="342875"/>
            <a:fld id="{040F5523-E37E-4041-88AB-B7187A588885}" type="slidenum">
              <a:rPr lang="en-US" smtClean="0">
                <a:solidFill>
                  <a:srgbClr val="FFFFFF"/>
                </a:solidFill>
              </a:rPr>
              <a:pPr defTabSz="342875"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>
          <a:xfrm>
            <a:off x="1097288" y="6426312"/>
            <a:ext cx="6555145" cy="365125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Copyright © 2018 Esperion.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796376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"/>
            <a:ext cx="10515600" cy="914399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ct val="80000"/>
              </a:lnSpc>
              <a:defRPr sz="2100" kern="800" spc="-15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7F6EDC1-ACC8-E44A-9706-9623BA00C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8640" y="6426313"/>
            <a:ext cx="3810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563" b="1" i="0" baseline="0">
                <a:solidFill>
                  <a:schemeClr val="bg1"/>
                </a:solidFill>
              </a:defRPr>
            </a:lvl1pPr>
          </a:lstStyle>
          <a:p>
            <a:pPr defTabSz="342875"/>
            <a:fld id="{040F5523-E37E-4041-88AB-B7187A588885}" type="slidenum">
              <a:rPr lang="en-US" smtClean="0">
                <a:solidFill>
                  <a:srgbClr val="FFFFFF"/>
                </a:solidFill>
              </a:rPr>
              <a:pPr defTabSz="342875"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54B5062A-7530-014B-9F04-4741AC83464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097280" y="6426312"/>
            <a:ext cx="5919605" cy="365125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Copyright © 2018 Esperion.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120978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06533"/>
            <a:ext cx="10515600" cy="52651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ct val="80000"/>
              </a:lnSpc>
              <a:defRPr sz="2100" kern="800" spc="-15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7F6EDC1-ACC8-E44A-9706-9623BA00C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8640" y="6426313"/>
            <a:ext cx="3810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563" b="1" i="0" baseline="0">
                <a:solidFill>
                  <a:schemeClr val="bg1"/>
                </a:solidFill>
              </a:defRPr>
            </a:lvl1pPr>
          </a:lstStyle>
          <a:p>
            <a:pPr defTabSz="342875"/>
            <a:fld id="{040F5523-E37E-4041-88AB-B7187A588885}" type="slidenum">
              <a:rPr lang="en-US" smtClean="0">
                <a:solidFill>
                  <a:srgbClr val="FFFFFF"/>
                </a:solidFill>
              </a:rPr>
              <a:pPr defTabSz="342875"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54B5062A-7530-014B-9F04-4741AC83464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097280" y="6426312"/>
            <a:ext cx="5919605" cy="365125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Copyright © 2018 Esperion. All Rights Reserved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61E4208-645F-F045-A877-8C15F38CBE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6963" y="514953"/>
            <a:ext cx="10515917" cy="550369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b="0" i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257157" indent="0">
              <a:buNone/>
              <a:defRPr b="0" i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514312" indent="0">
              <a:buNone/>
              <a:defRPr b="0" i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771467" indent="0">
              <a:buNone/>
              <a:defRPr b="0" i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028623" indent="0">
              <a:buNone/>
              <a:defRPr b="0" i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2800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97280" y="5007416"/>
            <a:ext cx="7766936" cy="367379"/>
          </a:xfrm>
          <a:prstGeom prst="rect">
            <a:avLst/>
          </a:prstGeom>
        </p:spPr>
        <p:txBody>
          <a:bodyPr anchor="t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 sz="1350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Enter Name</a:t>
            </a:r>
            <a:endParaRPr lang="en-US" sz="900" kern="100" cap="all" spc="83" baseline="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1" y="1161689"/>
            <a:ext cx="2837795" cy="64008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7280" y="2294468"/>
            <a:ext cx="10515600" cy="1876286"/>
          </a:xfrm>
        </p:spPr>
        <p:txBody>
          <a:bodyPr anchor="t" anchorCtr="0">
            <a:normAutofit/>
          </a:bodyPr>
          <a:lstStyle>
            <a:lvl1pPr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0905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97280" y="5007416"/>
            <a:ext cx="7766936" cy="367379"/>
          </a:xfrm>
          <a:prstGeom prst="rect">
            <a:avLst/>
          </a:prstGeom>
        </p:spPr>
        <p:txBody>
          <a:bodyPr anchor="t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 sz="135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Enter Name</a:t>
            </a:r>
            <a:endParaRPr lang="en-US" sz="900" kern="100" cap="all" spc="83" baseline="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1" y="1161689"/>
            <a:ext cx="2837795" cy="64008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7280" y="2845192"/>
            <a:ext cx="10515600" cy="1325563"/>
          </a:xfrm>
        </p:spPr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5254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8"/>
            <a:ext cx="10515600" cy="914399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2400" kern="800" spc="-11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371610"/>
            <a:ext cx="10515600" cy="480536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chemeClr val="accent2"/>
              </a:buClr>
              <a:buSzPct val="80000"/>
              <a:defRPr sz="1725" kern="800" spc="-11" baseline="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buSzPct val="80000"/>
              <a:defRPr sz="1500" kern="800" spc="-11" baseline="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buSzPct val="80000"/>
              <a:defRPr sz="1350" kern="800" spc="-11" baseline="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buSzPct val="80000"/>
              <a:defRPr sz="1350" kern="800" spc="-11"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640" y="6426313"/>
            <a:ext cx="3810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563" b="1" i="0" baseline="0">
                <a:solidFill>
                  <a:schemeClr val="bg1"/>
                </a:solidFill>
              </a:defRPr>
            </a:lvl1pPr>
          </a:lstStyle>
          <a:p>
            <a:pPr defTabSz="342875"/>
            <a:fld id="{040F5523-E37E-4041-88AB-B7187A588885}" type="slidenum">
              <a:rPr lang="en-US" smtClean="0">
                <a:solidFill>
                  <a:srgbClr val="FFFFFF"/>
                </a:solidFill>
              </a:rPr>
              <a:pPr defTabSz="342875"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098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097280" y="1371610"/>
            <a:ext cx="5117432" cy="4805363"/>
          </a:xfrm>
          <a:prstGeom prst="rect">
            <a:avLst/>
          </a:prstGeom>
        </p:spPr>
        <p:txBody>
          <a:bodyPr lIns="0" tIns="0" rIns="0" bIns="0"/>
          <a:lstStyle>
            <a:lvl1pPr marL="128579" marR="0" indent="-128579" algn="l" defTabSz="514313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/>
              <a:buChar char="•"/>
              <a:tabLst/>
              <a:defRPr sz="1725" kern="800" spc="-11" baseline="0">
                <a:solidFill>
                  <a:schemeClr val="tx1"/>
                </a:solidFill>
              </a:defRPr>
            </a:lvl1pPr>
            <a:lvl2pPr marL="385736" marR="0" indent="-128579" algn="l" defTabSz="514313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/>
              <a:buChar char="•"/>
              <a:tabLst/>
              <a:defRPr sz="1575" kern="800" spc="-11" baseline="0">
                <a:solidFill>
                  <a:schemeClr val="tx1"/>
                </a:solidFill>
              </a:defRPr>
            </a:lvl2pPr>
            <a:lvl3pPr marL="642890" marR="0" indent="-128579" algn="l" defTabSz="514313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/>
              <a:buChar char="•"/>
              <a:tabLst/>
              <a:defRPr sz="1350" kern="800" spc="-11" baseline="0">
                <a:solidFill>
                  <a:schemeClr val="tx1"/>
                </a:solidFill>
              </a:defRPr>
            </a:lvl3pPr>
            <a:lvl4pPr marL="900046" marR="0" indent="-128579" algn="l" defTabSz="514313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/>
              <a:buChar char="•"/>
              <a:tabLst/>
              <a:defRPr sz="1350" kern="800" spc="-11"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097280" y="8"/>
            <a:ext cx="10515600" cy="914399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2400" kern="800" spc="-11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6495448" y="1371610"/>
            <a:ext cx="5117432" cy="4805363"/>
          </a:xfrm>
          <a:prstGeom prst="rect">
            <a:avLst/>
          </a:prstGeom>
        </p:spPr>
        <p:txBody>
          <a:bodyPr lIns="0" tIns="0" rIns="0" bIns="0"/>
          <a:lstStyle>
            <a:lvl1pPr marL="128579" marR="0" indent="-128579" algn="l" defTabSz="514313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/>
              <a:buChar char="•"/>
              <a:tabLst/>
              <a:defRPr sz="1725" kern="800" spc="-11" baseline="0">
                <a:solidFill>
                  <a:schemeClr val="tx1"/>
                </a:solidFill>
              </a:defRPr>
            </a:lvl1pPr>
            <a:lvl2pPr marL="385736" marR="0" indent="-128579" algn="l" defTabSz="514313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/>
              <a:buChar char="•"/>
              <a:tabLst/>
              <a:defRPr sz="1575" kern="800" spc="-11" baseline="0">
                <a:solidFill>
                  <a:schemeClr val="tx1"/>
                </a:solidFill>
              </a:defRPr>
            </a:lvl2pPr>
            <a:lvl3pPr marL="642890" marR="0" indent="-128579" algn="l" defTabSz="514313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/>
              <a:buChar char="•"/>
              <a:tabLst/>
              <a:defRPr sz="1350" kern="800" spc="-11" baseline="0">
                <a:solidFill>
                  <a:schemeClr val="tx1"/>
                </a:solidFill>
              </a:defRPr>
            </a:lvl3pPr>
            <a:lvl4pPr marL="900046" marR="0" indent="-128579" algn="l" defTabSz="514313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/>
              <a:buChar char="•"/>
              <a:tabLst/>
              <a:defRPr sz="1350" kern="800" spc="-11"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640" y="6426313"/>
            <a:ext cx="3810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563" b="1" i="0" baseline="0">
                <a:solidFill>
                  <a:schemeClr val="bg1"/>
                </a:solidFill>
              </a:defRPr>
            </a:lvl1pPr>
          </a:lstStyle>
          <a:p>
            <a:pPr defTabSz="342875"/>
            <a:fld id="{040F5523-E37E-4041-88AB-B7187A588885}" type="slidenum">
              <a:rPr lang="en-US" smtClean="0">
                <a:solidFill>
                  <a:srgbClr val="FFFFFF"/>
                </a:solidFill>
              </a:rPr>
              <a:pPr defTabSz="342875"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977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640" y="6426304"/>
            <a:ext cx="3810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563" b="1" i="0" baseline="0">
                <a:solidFill>
                  <a:schemeClr val="bg1"/>
                </a:solidFill>
              </a:defRPr>
            </a:lvl1pPr>
          </a:lstStyle>
          <a:p>
            <a:pPr defTabSz="342900"/>
            <a:fld id="{040F5523-E37E-4041-88AB-B7187A588885}" type="slidenum">
              <a:rPr lang="en-US" smtClean="0">
                <a:solidFill>
                  <a:srgbClr val="FFFFFF"/>
                </a:solidFill>
              </a:rPr>
              <a:pPr defTabSz="342900"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3658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5117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2" y="5064311"/>
            <a:ext cx="7768959" cy="109689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674797"/>
            <a:ext cx="3200400" cy="737936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36027B-1A6C-4652-A583-038B3DB9CF6B}"/>
              </a:ext>
            </a:extLst>
          </p:cNvPr>
          <p:cNvSpPr>
            <a:spLocks noGrp="1"/>
          </p:cNvSpPr>
          <p:nvPr userDrawn="1"/>
        </p:nvSpPr>
        <p:spPr>
          <a:xfrm>
            <a:off x="4038600" y="6471713"/>
            <a:ext cx="4114800" cy="27432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750">
                <a:solidFill>
                  <a:srgbClr val="4C5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CONFIDENTIAL. For internal education only.</a:t>
            </a:r>
            <a:endParaRPr lang="en-US" sz="750" dirty="0">
              <a:solidFill>
                <a:srgbClr val="4C57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793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with Image, 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28600"/>
            <a:ext cx="10483851" cy="8229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9C6AD-F5D9-4909-94C3-E6A9EFC35C8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Presentation Name | CONFIDENTIAL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28680" y="0"/>
            <a:ext cx="9159889" cy="100012"/>
          </a:xfrm>
          <a:prstGeom prst="rect">
            <a:avLst/>
          </a:prstGeom>
          <a:solidFill>
            <a:srgbClr val="89BA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419" tIns="32210" rIns="64419" bIns="32210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609601" y="6757988"/>
            <a:ext cx="8978967" cy="10001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419" tIns="32210" rIns="64419" bIns="32210"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6181344" y="1527048"/>
            <a:ext cx="5303520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609600" y="1527048"/>
            <a:ext cx="5303520" cy="452567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Object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640" y="6426313"/>
            <a:ext cx="3810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750" b="1" i="0" baseline="0">
                <a:solidFill>
                  <a:schemeClr val="bg1"/>
                </a:solidFill>
              </a:defRPr>
            </a:lvl1pPr>
          </a:lstStyle>
          <a:p>
            <a:pPr defTabSz="342875"/>
            <a:fld id="{040F5523-E37E-4041-88AB-B7187A588885}" type="slidenum">
              <a:rPr lang="en-US" smtClean="0">
                <a:solidFill>
                  <a:srgbClr val="FFFFFF"/>
                </a:solidFill>
              </a:rPr>
              <a:pPr defTabSz="342875"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491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06533"/>
            <a:ext cx="10515600" cy="52651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ct val="80000"/>
              </a:lnSpc>
              <a:defRPr sz="2100" kern="800" spc="-15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7F6EDC1-ACC8-E44A-9706-9623BA00C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8640" y="6426313"/>
            <a:ext cx="3810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563" b="1" i="0" baseline="0">
                <a:solidFill>
                  <a:schemeClr val="bg1"/>
                </a:solidFill>
              </a:defRPr>
            </a:lvl1pPr>
          </a:lstStyle>
          <a:p>
            <a:pPr defTabSz="342875"/>
            <a:fld id="{040F5523-E37E-4041-88AB-B7187A588885}" type="slidenum">
              <a:rPr lang="en-US" smtClean="0">
                <a:solidFill>
                  <a:srgbClr val="FFFFFF"/>
                </a:solidFill>
              </a:rPr>
              <a:pPr defTabSz="342875"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61E4208-645F-F045-A877-8C15F38CBE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6963" y="514953"/>
            <a:ext cx="10515917" cy="550369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b="0" i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257157" indent="0">
              <a:buNone/>
              <a:defRPr b="0" i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514312" indent="0">
              <a:buNone/>
              <a:defRPr b="0" i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771467" indent="0">
              <a:buNone/>
              <a:defRPr b="0" i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028623" indent="0">
              <a:buNone/>
              <a:defRPr b="0" i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539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8"/>
            <a:ext cx="10515600" cy="914399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2400" kern="800" spc="-11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371610"/>
            <a:ext cx="10515600" cy="480536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chemeClr val="accent2"/>
              </a:buClr>
              <a:buSzPct val="80000"/>
              <a:defRPr sz="1725" kern="800" spc="-11" baseline="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buSzPct val="80000"/>
              <a:defRPr sz="1500" kern="800" spc="-11" baseline="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buSzPct val="80000"/>
              <a:defRPr sz="1350" kern="800" spc="-11" baseline="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buSzPct val="80000"/>
              <a:defRPr sz="1350" kern="800" spc="-11"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640" y="6426313"/>
            <a:ext cx="3810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563" b="1" i="0" baseline="0">
                <a:solidFill>
                  <a:schemeClr val="bg1"/>
                </a:solidFill>
              </a:defRPr>
            </a:lvl1pPr>
          </a:lstStyle>
          <a:p>
            <a:pPr defTabSz="342875"/>
            <a:fld id="{040F5523-E37E-4041-88AB-B7187A588885}" type="slidenum">
              <a:rPr lang="en-US" smtClean="0">
                <a:solidFill>
                  <a:srgbClr val="FFFFFF"/>
                </a:solidFill>
              </a:rPr>
              <a:pPr defTabSz="342875"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112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097280" y="1371610"/>
            <a:ext cx="5117432" cy="4805363"/>
          </a:xfrm>
          <a:prstGeom prst="rect">
            <a:avLst/>
          </a:prstGeom>
        </p:spPr>
        <p:txBody>
          <a:bodyPr lIns="0" tIns="0" rIns="0" bIns="0"/>
          <a:lstStyle>
            <a:lvl1pPr marL="128579" marR="0" indent="-128579" algn="l" defTabSz="514313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/>
              <a:buChar char="•"/>
              <a:tabLst/>
              <a:defRPr sz="1725" kern="800" spc="-11" baseline="0">
                <a:solidFill>
                  <a:schemeClr val="tx1"/>
                </a:solidFill>
              </a:defRPr>
            </a:lvl1pPr>
            <a:lvl2pPr marL="385736" marR="0" indent="-128579" algn="l" defTabSz="514313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/>
              <a:buChar char="•"/>
              <a:tabLst/>
              <a:defRPr sz="1575" kern="800" spc="-11" baseline="0">
                <a:solidFill>
                  <a:schemeClr val="tx1"/>
                </a:solidFill>
              </a:defRPr>
            </a:lvl2pPr>
            <a:lvl3pPr marL="642890" marR="0" indent="-128579" algn="l" defTabSz="514313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/>
              <a:buChar char="•"/>
              <a:tabLst/>
              <a:defRPr sz="1350" kern="800" spc="-11" baseline="0">
                <a:solidFill>
                  <a:schemeClr val="tx1"/>
                </a:solidFill>
              </a:defRPr>
            </a:lvl3pPr>
            <a:lvl4pPr marL="900046" marR="0" indent="-128579" algn="l" defTabSz="514313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/>
              <a:buChar char="•"/>
              <a:tabLst/>
              <a:defRPr sz="1350" kern="800" spc="-11"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097280" y="8"/>
            <a:ext cx="10515600" cy="914399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2400" kern="800" spc="-11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6495448" y="1371610"/>
            <a:ext cx="5117432" cy="4805363"/>
          </a:xfrm>
          <a:prstGeom prst="rect">
            <a:avLst/>
          </a:prstGeom>
        </p:spPr>
        <p:txBody>
          <a:bodyPr lIns="0" tIns="0" rIns="0" bIns="0"/>
          <a:lstStyle>
            <a:lvl1pPr marL="128579" marR="0" indent="-128579" algn="l" defTabSz="514313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/>
              <a:buChar char="•"/>
              <a:tabLst/>
              <a:defRPr sz="1725" kern="800" spc="-11" baseline="0">
                <a:solidFill>
                  <a:schemeClr val="tx1"/>
                </a:solidFill>
              </a:defRPr>
            </a:lvl1pPr>
            <a:lvl2pPr marL="385736" marR="0" indent="-128579" algn="l" defTabSz="514313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/>
              <a:buChar char="•"/>
              <a:tabLst/>
              <a:defRPr sz="1575" kern="800" spc="-11" baseline="0">
                <a:solidFill>
                  <a:schemeClr val="tx1"/>
                </a:solidFill>
              </a:defRPr>
            </a:lvl2pPr>
            <a:lvl3pPr marL="642890" marR="0" indent="-128579" algn="l" defTabSz="514313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/>
              <a:buChar char="•"/>
              <a:tabLst/>
              <a:defRPr sz="1350" kern="800" spc="-11" baseline="0">
                <a:solidFill>
                  <a:schemeClr val="tx1"/>
                </a:solidFill>
              </a:defRPr>
            </a:lvl3pPr>
            <a:lvl4pPr marL="900046" marR="0" indent="-128579" algn="l" defTabSz="514313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/>
              <a:buChar char="•"/>
              <a:tabLst/>
              <a:defRPr sz="1350" kern="800" spc="-11"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640" y="6426313"/>
            <a:ext cx="3810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563" b="1" i="0" baseline="0">
                <a:solidFill>
                  <a:schemeClr val="bg1"/>
                </a:solidFill>
              </a:defRPr>
            </a:lvl1pPr>
          </a:lstStyle>
          <a:p>
            <a:pPr defTabSz="342875"/>
            <a:fld id="{040F5523-E37E-4041-88AB-B7187A588885}" type="slidenum">
              <a:rPr lang="en-US" smtClean="0">
                <a:solidFill>
                  <a:srgbClr val="FFFFFF"/>
                </a:solidFill>
              </a:rPr>
              <a:pPr defTabSz="342875"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0817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640" y="6426304"/>
            <a:ext cx="3810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563" b="1" i="0" baseline="0">
                <a:solidFill>
                  <a:schemeClr val="bg1"/>
                </a:solidFill>
              </a:defRPr>
            </a:lvl1pPr>
          </a:lstStyle>
          <a:p>
            <a:pPr defTabSz="342900"/>
            <a:fld id="{040F5523-E37E-4041-88AB-B7187A588885}" type="slidenum">
              <a:rPr lang="en-US" smtClean="0">
                <a:solidFill>
                  <a:srgbClr val="FFFFFF"/>
                </a:solidFill>
              </a:rPr>
              <a:pPr defTabSz="342900"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72830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5117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2" y="5064311"/>
            <a:ext cx="7768959" cy="109689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674797"/>
            <a:ext cx="3200400" cy="737936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36027B-1A6C-4652-A583-038B3DB9CF6B}"/>
              </a:ext>
            </a:extLst>
          </p:cNvPr>
          <p:cNvSpPr>
            <a:spLocks noGrp="1"/>
          </p:cNvSpPr>
          <p:nvPr userDrawn="1"/>
        </p:nvSpPr>
        <p:spPr>
          <a:xfrm>
            <a:off x="4038600" y="6471713"/>
            <a:ext cx="4114800" cy="27432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750">
                <a:solidFill>
                  <a:srgbClr val="4C5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CONFIDENTIAL. For internal education only.</a:t>
            </a:r>
            <a:endParaRPr lang="en-US" sz="750" dirty="0">
              <a:solidFill>
                <a:srgbClr val="4C57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9697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640" y="6426313"/>
            <a:ext cx="3810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750" b="1" i="0" baseline="0">
                <a:solidFill>
                  <a:schemeClr val="bg1"/>
                </a:solidFill>
              </a:defRPr>
            </a:lvl1pPr>
          </a:lstStyle>
          <a:p>
            <a:pPr defTabSz="342875"/>
            <a:fld id="{040F5523-E37E-4041-88AB-B7187A588885}" type="slidenum">
              <a:rPr lang="en-US" smtClean="0">
                <a:solidFill>
                  <a:srgbClr val="FFFFFF"/>
                </a:solidFill>
              </a:rPr>
              <a:pPr defTabSz="342875"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6291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06533"/>
            <a:ext cx="10515600" cy="52651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ct val="80000"/>
              </a:lnSpc>
              <a:defRPr sz="2100" kern="800" spc="-15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7F6EDC1-ACC8-E44A-9706-9623BA00C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8640" y="6426313"/>
            <a:ext cx="3810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563" b="1" i="0" baseline="0">
                <a:solidFill>
                  <a:schemeClr val="bg1"/>
                </a:solidFill>
              </a:defRPr>
            </a:lvl1pPr>
          </a:lstStyle>
          <a:p>
            <a:pPr defTabSz="342875"/>
            <a:fld id="{040F5523-E37E-4041-88AB-B7187A588885}" type="slidenum">
              <a:rPr lang="en-US" smtClean="0">
                <a:solidFill>
                  <a:srgbClr val="FFFFFF"/>
                </a:solidFill>
              </a:rPr>
              <a:pPr defTabSz="342875"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61E4208-645F-F045-A877-8C15F38CBE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6963" y="514953"/>
            <a:ext cx="10515917" cy="550369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b="0" i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257157" indent="0">
              <a:buNone/>
              <a:defRPr b="0" i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514312" indent="0">
              <a:buNone/>
              <a:defRPr b="0" i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771467" indent="0">
              <a:buNone/>
              <a:defRPr b="0" i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028623" indent="0">
              <a:buNone/>
              <a:defRPr b="0" i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33132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E7DA4-0917-D042-A984-5D5E82766F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1741716"/>
            <a:ext cx="11277600" cy="1490472"/>
          </a:xfrm>
          <a:prstGeom prst="rect">
            <a:avLst/>
          </a:prstGeom>
          <a:noFill/>
        </p:spPr>
        <p:txBody>
          <a:bodyPr anchor="t" anchorCtr="0">
            <a:noAutofit/>
          </a:bodyPr>
          <a:lstStyle>
            <a:lvl1pPr algn="l">
              <a:lnSpc>
                <a:spcPts val="3750"/>
              </a:lnSpc>
              <a:defRPr sz="3375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C8C11E-34CF-7740-8070-7F3E80D29A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1" y="3259324"/>
            <a:ext cx="11277599" cy="685800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 algn="l">
              <a:buNone/>
              <a:defRPr sz="1350" b="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14CDA7D-09B4-F845-95D7-0C1C5F7A4C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201389"/>
            <a:ext cx="2590800" cy="224812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pPr algn="l"/>
            <a:r>
              <a:rPr lang="en-US" sz="1200" i="0" dirty="0">
                <a:solidFill>
                  <a:schemeClr val="tx1"/>
                </a:solidFill>
                <a:latin typeface="+mj-lt"/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207584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E7DA4-0917-D042-A984-5D5E82766F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1741716"/>
            <a:ext cx="11277600" cy="1490472"/>
          </a:xfrm>
          <a:prstGeom prst="rect">
            <a:avLst/>
          </a:prstGeom>
          <a:noFill/>
        </p:spPr>
        <p:txBody>
          <a:bodyPr anchor="t" anchorCtr="0">
            <a:noAutofit/>
          </a:bodyPr>
          <a:lstStyle>
            <a:lvl1pPr algn="l">
              <a:lnSpc>
                <a:spcPts val="3750"/>
              </a:lnSpc>
              <a:defRPr sz="3375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C8C11E-34CF-7740-8070-7F3E80D29A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1" y="3259324"/>
            <a:ext cx="11277599" cy="685800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 algn="l">
              <a:buNone/>
              <a:defRPr sz="1350" b="0">
                <a:solidFill>
                  <a:schemeClr val="accent2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430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8"/>
            <a:ext cx="10515600" cy="914399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2400" kern="800" spc="-11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371610"/>
            <a:ext cx="10515600" cy="480536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chemeClr val="accent2"/>
              </a:buClr>
              <a:buSzPct val="80000"/>
              <a:defRPr sz="1725" kern="800" spc="-11" baseline="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buSzPct val="80000"/>
              <a:defRPr sz="1500" kern="800" spc="-11" baseline="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buSzPct val="80000"/>
              <a:defRPr sz="1350" kern="800" spc="-11" baseline="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buSzPct val="80000"/>
              <a:defRPr sz="1350" kern="800" spc="-11"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640" y="6426313"/>
            <a:ext cx="3810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563" b="1" i="0" baseline="0">
                <a:solidFill>
                  <a:schemeClr val="bg1"/>
                </a:solidFill>
              </a:defRPr>
            </a:lvl1pPr>
          </a:lstStyle>
          <a:p>
            <a:pPr defTabSz="342875"/>
            <a:fld id="{040F5523-E37E-4041-88AB-B7187A588885}" type="slidenum">
              <a:rPr lang="en-US" smtClean="0">
                <a:solidFill>
                  <a:srgbClr val="FFFFFF"/>
                </a:solidFill>
              </a:rPr>
              <a:pPr defTabSz="342875"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5218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3B25C7-6490-CF4F-B002-663B930DED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5301" y="6426200"/>
            <a:ext cx="9521700" cy="228600"/>
          </a:xfrm>
        </p:spPr>
        <p:txBody>
          <a:bodyPr/>
          <a:lstStyle/>
          <a:p>
            <a:pPr algn="l"/>
            <a:r>
              <a:rPr dirty="0">
                <a:solidFill>
                  <a:srgbClr val="343F49"/>
                </a:solidFill>
              </a:rPr>
              <a:t>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DE13E4-3095-C447-AE3D-6FCEAC6FFA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A50592-68B3-474E-96BA-04A252C6669C}" type="slidenum">
              <a:rPr lang="uk-UA">
                <a:solidFill>
                  <a:srgbClr val="343F49"/>
                </a:solidFill>
              </a:rPr>
              <a:pPr/>
              <a:t>‹Nº›</a:t>
            </a:fld>
            <a:endParaRPr lang="uk-UA" dirty="0">
              <a:solidFill>
                <a:srgbClr val="343F49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17EA626-1082-BC43-AC95-92231F01C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762"/>
            <a:ext cx="11277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E5877A1B-7C3F-1346-B8CF-1F55A71A763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7200" y="1554480"/>
            <a:ext cx="11277600" cy="4160520"/>
          </a:xfrm>
        </p:spPr>
        <p:txBody>
          <a:bodyPr/>
          <a:lstStyle>
            <a:lvl1pPr marL="137160" indent="-137160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211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3B25C7-6490-CF4F-B002-663B930DED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5301" y="6426200"/>
            <a:ext cx="9521700" cy="228600"/>
          </a:xfrm>
        </p:spPr>
        <p:txBody>
          <a:bodyPr/>
          <a:lstStyle/>
          <a:p>
            <a:pPr algn="l"/>
            <a:r>
              <a:rPr dirty="0">
                <a:solidFill>
                  <a:srgbClr val="343F49"/>
                </a:solidFill>
              </a:rPr>
              <a:t>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DE13E4-3095-C447-AE3D-6FCEAC6FFA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A50592-68B3-474E-96BA-04A252C6669C}" type="slidenum">
              <a:rPr lang="uk-UA">
                <a:solidFill>
                  <a:srgbClr val="343F49"/>
                </a:solidFill>
              </a:rPr>
              <a:pPr/>
              <a:t>‹Nº›</a:t>
            </a:fld>
            <a:endParaRPr lang="uk-UA" dirty="0">
              <a:solidFill>
                <a:srgbClr val="343F49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17EA626-1082-BC43-AC95-92231F01C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E5877A1B-7C3F-1346-B8CF-1F55A71A763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7200" y="1874520"/>
            <a:ext cx="11277600" cy="3840480"/>
          </a:xfrm>
        </p:spPr>
        <p:txBody>
          <a:bodyPr/>
          <a:lstStyle>
            <a:lvl1pPr marL="137160" indent="-137160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48BAC2B-2B24-564D-AABD-DEC4A21899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7200" y="1554480"/>
            <a:ext cx="11277600" cy="31568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64568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3B25C7-6490-CF4F-B002-663B930DED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5301" y="6426200"/>
            <a:ext cx="9521700" cy="228600"/>
          </a:xfrm>
        </p:spPr>
        <p:txBody>
          <a:bodyPr/>
          <a:lstStyle/>
          <a:p>
            <a:pPr algn="l"/>
            <a:r>
              <a:rPr dirty="0">
                <a:solidFill>
                  <a:srgbClr val="343F49"/>
                </a:solidFill>
              </a:rPr>
              <a:t>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DE13E4-3095-C447-AE3D-6FCEAC6FFA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A50592-68B3-474E-96BA-04A252C6669C}" type="slidenum">
              <a:rPr lang="uk-UA">
                <a:solidFill>
                  <a:srgbClr val="343F49"/>
                </a:solidFill>
              </a:rPr>
              <a:pPr/>
              <a:t>‹Nº›</a:t>
            </a:fld>
            <a:endParaRPr lang="uk-UA" dirty="0">
              <a:solidFill>
                <a:srgbClr val="343F49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17EA626-1082-BC43-AC95-92231F01C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E5877A1B-7C3F-1346-B8CF-1F55A71A763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7200" y="1554480"/>
            <a:ext cx="5486400" cy="4160520"/>
          </a:xfrm>
        </p:spPr>
        <p:txBody>
          <a:bodyPr/>
          <a:lstStyle>
            <a:lvl1pPr marL="137160" indent="-137160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E4277D52-AEDE-B14D-8377-CAD55E1CCA9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48401" y="1554480"/>
            <a:ext cx="5486400" cy="4160520"/>
          </a:xfrm>
        </p:spPr>
        <p:txBody>
          <a:bodyPr/>
          <a:lstStyle>
            <a:lvl1pPr marL="137160" indent="-137160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4462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3B25C7-6490-CF4F-B002-663B930DED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5301" y="6426200"/>
            <a:ext cx="9521700" cy="228600"/>
          </a:xfrm>
        </p:spPr>
        <p:txBody>
          <a:bodyPr/>
          <a:lstStyle/>
          <a:p>
            <a:pPr algn="l"/>
            <a:r>
              <a:rPr dirty="0">
                <a:solidFill>
                  <a:srgbClr val="343F49"/>
                </a:solidFill>
              </a:rPr>
              <a:t>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DE13E4-3095-C447-AE3D-6FCEAC6FFA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A50592-68B3-474E-96BA-04A252C6669C}" type="slidenum">
              <a:rPr lang="uk-UA">
                <a:solidFill>
                  <a:srgbClr val="343F49"/>
                </a:solidFill>
              </a:rPr>
              <a:pPr/>
              <a:t>‹Nº›</a:t>
            </a:fld>
            <a:endParaRPr lang="uk-UA" dirty="0">
              <a:solidFill>
                <a:srgbClr val="343F49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17EA626-1082-BC43-AC95-92231F01C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E5877A1B-7C3F-1346-B8CF-1F55A71A763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7200" y="1874520"/>
            <a:ext cx="5486400" cy="3840480"/>
          </a:xfrm>
        </p:spPr>
        <p:txBody>
          <a:bodyPr/>
          <a:lstStyle>
            <a:lvl1pPr marL="137160" indent="-137160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48BAC2B-2B24-564D-AABD-DEC4A21899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7200" y="1554480"/>
            <a:ext cx="5486400" cy="31568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A545DAE-5F69-4647-98E1-43808AA6A74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48401" y="1874520"/>
            <a:ext cx="5486400" cy="3840480"/>
          </a:xfrm>
        </p:spPr>
        <p:txBody>
          <a:bodyPr/>
          <a:lstStyle>
            <a:lvl1pPr marL="137160" indent="-137160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424BA42-2F83-8C46-9DCE-6DB58DEF2E4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48401" y="1554480"/>
            <a:ext cx="5486400" cy="31568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63671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077C03E-4D76-4B43-B991-65EEACB8C7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5301" y="6426200"/>
            <a:ext cx="9521700" cy="228600"/>
          </a:xfrm>
        </p:spPr>
        <p:txBody>
          <a:bodyPr/>
          <a:lstStyle/>
          <a:p>
            <a:pPr algn="l"/>
            <a:r>
              <a:rPr dirty="0">
                <a:solidFill>
                  <a:srgbClr val="343F49"/>
                </a:solidFill>
              </a:rPr>
              <a:t>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60BB0F-5AD8-2E40-B9DE-EE7DBB4866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A50592-68B3-474E-96BA-04A252C6669C}" type="slidenum">
              <a:rPr lang="uk-UA">
                <a:solidFill>
                  <a:srgbClr val="343F49"/>
                </a:solidFill>
              </a:rPr>
              <a:pPr/>
              <a:t>‹Nº›</a:t>
            </a:fld>
            <a:endParaRPr lang="uk-UA" dirty="0">
              <a:solidFill>
                <a:srgbClr val="343F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04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3B25C7-6490-CF4F-B002-663B930DED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5301" y="6426200"/>
            <a:ext cx="9521700" cy="228600"/>
          </a:xfrm>
        </p:spPr>
        <p:txBody>
          <a:bodyPr/>
          <a:lstStyle/>
          <a:p>
            <a:pPr algn="l"/>
            <a:r>
              <a:rPr dirty="0">
                <a:solidFill>
                  <a:srgbClr val="343F49"/>
                </a:solidFill>
              </a:rPr>
              <a:t>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DE13E4-3095-C447-AE3D-6FCEAC6FFA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A50592-68B3-474E-96BA-04A252C6669C}" type="slidenum">
              <a:rPr lang="uk-UA">
                <a:solidFill>
                  <a:srgbClr val="343F49"/>
                </a:solidFill>
              </a:rPr>
              <a:pPr/>
              <a:t>‹Nº›</a:t>
            </a:fld>
            <a:endParaRPr lang="uk-UA" dirty="0">
              <a:solidFill>
                <a:srgbClr val="343F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42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Blac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1924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870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E7DA4-0917-D042-A984-5D5E82766F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1741716"/>
            <a:ext cx="11277600" cy="1490472"/>
          </a:xfrm>
          <a:prstGeom prst="rect">
            <a:avLst/>
          </a:prstGeom>
          <a:noFill/>
        </p:spPr>
        <p:txBody>
          <a:bodyPr anchor="t" anchorCtr="0">
            <a:noAutofit/>
          </a:bodyPr>
          <a:lstStyle>
            <a:lvl1pPr algn="l">
              <a:lnSpc>
                <a:spcPts val="3750"/>
              </a:lnSpc>
              <a:defRPr sz="3375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0379477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re et contenu">
  <p:cSld name="1_Titre et contenu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1">
            <a:extLst>
              <a:ext uri="{FF2B5EF4-FFF2-40B4-BE49-F238E27FC236}">
                <a16:creationId xmlns:a16="http://schemas.microsoft.com/office/drawing/2014/main" id="{A73E610F-1EC2-4C3D-95A3-BEAA926D6B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76588" y="6357329"/>
            <a:ext cx="73024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37086-9EE6-42EA-800B-D69F571C2B06}" type="slidenum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fr-FR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17952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097280" y="1371610"/>
            <a:ext cx="5117432" cy="4805363"/>
          </a:xfrm>
          <a:prstGeom prst="rect">
            <a:avLst/>
          </a:prstGeom>
        </p:spPr>
        <p:txBody>
          <a:bodyPr lIns="0" tIns="0" rIns="0" bIns="0"/>
          <a:lstStyle>
            <a:lvl1pPr marL="128579" marR="0" indent="-128579" algn="l" defTabSz="514313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/>
              <a:buChar char="•"/>
              <a:tabLst/>
              <a:defRPr sz="1725" kern="800" spc="-11" baseline="0">
                <a:solidFill>
                  <a:schemeClr val="tx1"/>
                </a:solidFill>
              </a:defRPr>
            </a:lvl1pPr>
            <a:lvl2pPr marL="385736" marR="0" indent="-128579" algn="l" defTabSz="514313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/>
              <a:buChar char="•"/>
              <a:tabLst/>
              <a:defRPr sz="1575" kern="800" spc="-11" baseline="0">
                <a:solidFill>
                  <a:schemeClr val="tx1"/>
                </a:solidFill>
              </a:defRPr>
            </a:lvl2pPr>
            <a:lvl3pPr marL="642890" marR="0" indent="-128579" algn="l" defTabSz="514313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/>
              <a:buChar char="•"/>
              <a:tabLst/>
              <a:defRPr sz="1350" kern="800" spc="-11" baseline="0">
                <a:solidFill>
                  <a:schemeClr val="tx1"/>
                </a:solidFill>
              </a:defRPr>
            </a:lvl3pPr>
            <a:lvl4pPr marL="900046" marR="0" indent="-128579" algn="l" defTabSz="514313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/>
              <a:buChar char="•"/>
              <a:tabLst/>
              <a:defRPr sz="1350" kern="800" spc="-11"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097280" y="8"/>
            <a:ext cx="10515600" cy="914399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2400" kern="800" spc="-11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6495448" y="1371610"/>
            <a:ext cx="5117432" cy="4805363"/>
          </a:xfrm>
          <a:prstGeom prst="rect">
            <a:avLst/>
          </a:prstGeom>
        </p:spPr>
        <p:txBody>
          <a:bodyPr lIns="0" tIns="0" rIns="0" bIns="0"/>
          <a:lstStyle>
            <a:lvl1pPr marL="128579" marR="0" indent="-128579" algn="l" defTabSz="514313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/>
              <a:buChar char="•"/>
              <a:tabLst/>
              <a:defRPr sz="1725" kern="800" spc="-11" baseline="0">
                <a:solidFill>
                  <a:schemeClr val="tx1"/>
                </a:solidFill>
              </a:defRPr>
            </a:lvl1pPr>
            <a:lvl2pPr marL="385736" marR="0" indent="-128579" algn="l" defTabSz="514313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/>
              <a:buChar char="•"/>
              <a:tabLst/>
              <a:defRPr sz="1575" kern="800" spc="-11" baseline="0">
                <a:solidFill>
                  <a:schemeClr val="tx1"/>
                </a:solidFill>
              </a:defRPr>
            </a:lvl2pPr>
            <a:lvl3pPr marL="642890" marR="0" indent="-128579" algn="l" defTabSz="514313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/>
              <a:buChar char="•"/>
              <a:tabLst/>
              <a:defRPr sz="1350" kern="800" spc="-11" baseline="0">
                <a:solidFill>
                  <a:schemeClr val="tx1"/>
                </a:solidFill>
              </a:defRPr>
            </a:lvl3pPr>
            <a:lvl4pPr marL="900046" marR="0" indent="-128579" algn="l" defTabSz="514313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/>
              <a:buChar char="•"/>
              <a:tabLst/>
              <a:defRPr sz="1350" kern="800" spc="-11"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640" y="6426313"/>
            <a:ext cx="3810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563" b="1" i="0" baseline="0">
                <a:solidFill>
                  <a:schemeClr val="bg1"/>
                </a:solidFill>
              </a:defRPr>
            </a:lvl1pPr>
          </a:lstStyle>
          <a:p>
            <a:pPr defTabSz="342875"/>
            <a:fld id="{040F5523-E37E-4041-88AB-B7187A588885}" type="slidenum">
              <a:rPr lang="en-US" smtClean="0">
                <a:solidFill>
                  <a:srgbClr val="FFFFFF"/>
                </a:solidFill>
              </a:rPr>
              <a:pPr defTabSz="342875"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0533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E7DA4-0917-D042-A984-5D5E82766F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1741716"/>
            <a:ext cx="11277602" cy="1490472"/>
          </a:xfrm>
          <a:prstGeom prst="rect">
            <a:avLst/>
          </a:prstGeom>
          <a:noFill/>
        </p:spPr>
        <p:txBody>
          <a:bodyPr anchor="t" anchorCtr="0">
            <a:noAutofit/>
          </a:bodyPr>
          <a:lstStyle>
            <a:lvl1pPr algn="l">
              <a:lnSpc>
                <a:spcPts val="5000"/>
              </a:lnSpc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C8C11E-34CF-7740-8070-7F3E80D29A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9" y="3259324"/>
            <a:ext cx="11277601" cy="685800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14CDA7D-09B4-F845-95D7-0C1C5F7A4C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201389"/>
            <a:ext cx="2590800" cy="224812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pPr algn="l"/>
            <a:r>
              <a:rPr lang="en-US" sz="1600" i="0">
                <a:solidFill>
                  <a:schemeClr val="tx1"/>
                </a:solidFill>
                <a:latin typeface="+mj-lt"/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1355953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E7DA4-0917-D042-A984-5D5E82766F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1741716"/>
            <a:ext cx="11277600" cy="1490472"/>
          </a:xfrm>
          <a:prstGeom prst="rect">
            <a:avLst/>
          </a:prstGeom>
          <a:noFill/>
        </p:spPr>
        <p:txBody>
          <a:bodyPr anchor="t" anchorCtr="0">
            <a:noAutofit/>
          </a:bodyPr>
          <a:lstStyle>
            <a:lvl1pPr algn="l">
              <a:lnSpc>
                <a:spcPts val="5000"/>
              </a:lnSpc>
              <a:defRPr sz="45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C8C11E-34CF-7740-8070-7F3E80D29A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9" y="3259324"/>
            <a:ext cx="11277599" cy="685800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 algn="l">
              <a:buNone/>
              <a:defRPr sz="1800" b="0">
                <a:solidFill>
                  <a:schemeClr val="accent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35758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3B25C7-6490-CF4F-B002-663B930DED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dirty="0">
                <a:solidFill>
                  <a:srgbClr val="343F49"/>
                </a:solidFill>
              </a:rPr>
              <a:t>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DE13E4-3095-C447-AE3D-6FCEAC6FFA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A50592-68B3-474E-96BA-04A252C6669C}" type="slidenum">
              <a:rPr lang="uk-UA">
                <a:solidFill>
                  <a:srgbClr val="343F49"/>
                </a:solidFill>
              </a:rPr>
              <a:pPr/>
              <a:t>‹Nº›</a:t>
            </a:fld>
            <a:endParaRPr lang="uk-UA" dirty="0">
              <a:solidFill>
                <a:srgbClr val="343F49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17EA626-1082-BC43-AC95-92231F01C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E5877A1B-7C3F-1346-B8CF-1F55A71A763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7200" y="1554480"/>
            <a:ext cx="11277600" cy="4160520"/>
          </a:xfrm>
        </p:spPr>
        <p:txBody>
          <a:bodyPr/>
          <a:lstStyle>
            <a:lvl1pPr marL="182880" indent="-182880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86954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3B25C7-6490-CF4F-B002-663B930DED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dirty="0">
                <a:solidFill>
                  <a:srgbClr val="343F49"/>
                </a:solidFill>
              </a:rPr>
              <a:t>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DE13E4-3095-C447-AE3D-6FCEAC6FFA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A50592-68B3-474E-96BA-04A252C6669C}" type="slidenum">
              <a:rPr lang="uk-UA">
                <a:solidFill>
                  <a:srgbClr val="343F49"/>
                </a:solidFill>
              </a:rPr>
              <a:pPr/>
              <a:t>‹Nº›</a:t>
            </a:fld>
            <a:endParaRPr lang="uk-UA" dirty="0">
              <a:solidFill>
                <a:srgbClr val="343F49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17EA626-1082-BC43-AC95-92231F01C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E5877A1B-7C3F-1346-B8CF-1F55A71A763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7200" y="1874520"/>
            <a:ext cx="11277600" cy="3840480"/>
          </a:xfrm>
        </p:spPr>
        <p:txBody>
          <a:bodyPr/>
          <a:lstStyle>
            <a:lvl1pPr marL="182880" indent="-182880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48BAC2B-2B24-564D-AABD-DEC4A21899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7200" y="1554480"/>
            <a:ext cx="11277600" cy="31568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51144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3B25C7-6490-CF4F-B002-663B930DED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dirty="0">
                <a:solidFill>
                  <a:srgbClr val="343F49"/>
                </a:solidFill>
              </a:rPr>
              <a:t>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DE13E4-3095-C447-AE3D-6FCEAC6FFA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A50592-68B3-474E-96BA-04A252C6669C}" type="slidenum">
              <a:rPr lang="uk-UA">
                <a:solidFill>
                  <a:srgbClr val="343F49"/>
                </a:solidFill>
              </a:rPr>
              <a:pPr/>
              <a:t>‹Nº›</a:t>
            </a:fld>
            <a:endParaRPr lang="uk-UA" dirty="0">
              <a:solidFill>
                <a:srgbClr val="343F49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17EA626-1082-BC43-AC95-92231F01C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E5877A1B-7C3F-1346-B8CF-1F55A71A763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7200" y="1554480"/>
            <a:ext cx="5486400" cy="4160520"/>
          </a:xfrm>
        </p:spPr>
        <p:txBody>
          <a:bodyPr/>
          <a:lstStyle>
            <a:lvl1pPr marL="182880" indent="-182880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E4277D52-AEDE-B14D-8377-CAD55E1CCA9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48402" y="1554480"/>
            <a:ext cx="5486400" cy="4160520"/>
          </a:xfrm>
        </p:spPr>
        <p:txBody>
          <a:bodyPr/>
          <a:lstStyle>
            <a:lvl1pPr marL="182880" indent="-182880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89867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3B25C7-6490-CF4F-B002-663B930DED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dirty="0">
                <a:solidFill>
                  <a:srgbClr val="343F49"/>
                </a:solidFill>
              </a:rPr>
              <a:t>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DE13E4-3095-C447-AE3D-6FCEAC6FFA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A50592-68B3-474E-96BA-04A252C6669C}" type="slidenum">
              <a:rPr lang="uk-UA">
                <a:solidFill>
                  <a:srgbClr val="343F49"/>
                </a:solidFill>
              </a:rPr>
              <a:pPr/>
              <a:t>‹Nº›</a:t>
            </a:fld>
            <a:endParaRPr lang="uk-UA" dirty="0">
              <a:solidFill>
                <a:srgbClr val="343F49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17EA626-1082-BC43-AC95-92231F01C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E5877A1B-7C3F-1346-B8CF-1F55A71A763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7200" y="1874520"/>
            <a:ext cx="5486400" cy="3840480"/>
          </a:xfrm>
        </p:spPr>
        <p:txBody>
          <a:bodyPr/>
          <a:lstStyle>
            <a:lvl1pPr marL="182880" indent="-182880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48BAC2B-2B24-564D-AABD-DEC4A21899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7200" y="1554480"/>
            <a:ext cx="5486400" cy="31568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A545DAE-5F69-4647-98E1-43808AA6A74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48402" y="1874520"/>
            <a:ext cx="5486400" cy="3840480"/>
          </a:xfrm>
        </p:spPr>
        <p:txBody>
          <a:bodyPr/>
          <a:lstStyle>
            <a:lvl1pPr marL="182880" indent="-182880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424BA42-2F83-8C46-9DCE-6DB58DEF2E4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48402" y="1554480"/>
            <a:ext cx="5486400" cy="31568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1459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60BB0F-5AD8-2E40-B9DE-EE7DBB4866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A50592-68B3-474E-96BA-04A252C6669C}" type="slidenum">
              <a:rPr lang="uk-UA">
                <a:solidFill>
                  <a:srgbClr val="343F49"/>
                </a:solidFill>
              </a:rPr>
              <a:pPr/>
              <a:t>‹Nº›</a:t>
            </a:fld>
            <a:endParaRPr lang="uk-UA" dirty="0">
              <a:solidFill>
                <a:srgbClr val="343F49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774E6-A9E1-43C8-9BD4-F81BF42405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5300" y="6426200"/>
            <a:ext cx="9521700" cy="2286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 sz="800" i="0" smtClean="0">
                <a:solidFill>
                  <a:schemeClr val="tx1"/>
                </a:solidFill>
              </a:defRPr>
            </a:lvl1pPr>
          </a:lstStyle>
          <a:p>
            <a:r>
              <a:rPr dirty="0">
                <a:solidFill>
                  <a:srgbClr val="343F49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6708872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3B25C7-6490-CF4F-B002-663B930DED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dirty="0">
                <a:solidFill>
                  <a:srgbClr val="343F49"/>
                </a:solidFill>
              </a:rPr>
              <a:t>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DE13E4-3095-C447-AE3D-6FCEAC6FFA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A50592-68B3-474E-96BA-04A252C6669C}" type="slidenum">
              <a:rPr lang="uk-UA">
                <a:solidFill>
                  <a:srgbClr val="343F49"/>
                </a:solidFill>
              </a:rPr>
              <a:pPr/>
              <a:t>‹Nº›</a:t>
            </a:fld>
            <a:endParaRPr lang="uk-UA" dirty="0">
              <a:solidFill>
                <a:srgbClr val="343F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7677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Blac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2990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491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640" y="6426304"/>
            <a:ext cx="3810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563" b="1" i="0" baseline="0">
                <a:solidFill>
                  <a:schemeClr val="bg1"/>
                </a:solidFill>
              </a:defRPr>
            </a:lvl1pPr>
          </a:lstStyle>
          <a:p>
            <a:pPr defTabSz="342900"/>
            <a:fld id="{040F5523-E37E-4041-88AB-B7187A588885}" type="slidenum">
              <a:rPr lang="en-US" smtClean="0">
                <a:solidFill>
                  <a:srgbClr val="FFFFFF"/>
                </a:solidFill>
              </a:rPr>
              <a:pPr defTabSz="342900"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72015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E7DA4-0917-D042-A984-5D5E82766F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1741716"/>
            <a:ext cx="8382000" cy="1490472"/>
          </a:xfrm>
          <a:prstGeom prst="rect">
            <a:avLst/>
          </a:prstGeom>
          <a:noFill/>
        </p:spPr>
        <p:txBody>
          <a:bodyPr anchor="t" anchorCtr="0">
            <a:noAutofit/>
          </a:bodyPr>
          <a:lstStyle>
            <a:lvl1pPr algn="l">
              <a:lnSpc>
                <a:spcPts val="5000"/>
              </a:lnSpc>
              <a:defRPr sz="45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12190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re et contenu">
  <p:cSld name="1_Titre et contenu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1">
            <a:extLst>
              <a:ext uri="{FF2B5EF4-FFF2-40B4-BE49-F238E27FC236}">
                <a16:creationId xmlns:a16="http://schemas.microsoft.com/office/drawing/2014/main" id="{A73E610F-1EC2-4C3D-95A3-BEAA926D6B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76588" y="6357327"/>
            <a:ext cx="73024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37086-9EE6-42EA-800B-D69F571C2B06}" type="slidenum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fr-FR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796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4" y="3079298"/>
            <a:ext cx="11161712" cy="699404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7408" y="3887300"/>
            <a:ext cx="11160000" cy="477805"/>
          </a:xfrm>
        </p:spPr>
        <p:txBody>
          <a:bodyPr/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2400"/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66763" y="6282000"/>
            <a:ext cx="11160000" cy="242356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300"/>
              </a:spcAft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67F998-4E5D-4661-8D69-9645ABDA1A6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80545F0B-949F-49C6-B5AF-BE74B46CD9E6}" type="slidenum">
              <a:rPr lang="en-GB" altLang="en-US"/>
              <a:pPr/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234234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4" y="3134698"/>
            <a:ext cx="11161712" cy="644004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7408" y="3887300"/>
            <a:ext cx="11160000" cy="394705"/>
          </a:xfrm>
        </p:spPr>
        <p:txBody>
          <a:bodyPr/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1800"/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66763" y="6282989"/>
            <a:ext cx="7920000" cy="242356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300"/>
              </a:spcAft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489F6-44B2-4A93-9F98-8768D53C499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2761C0EC-D28B-4724-B5D0-A856DC0E1468}" type="slidenum">
              <a:rPr lang="en-GB" altLang="en-US"/>
              <a:pPr/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883274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66763" y="6282989"/>
            <a:ext cx="7920000" cy="242356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300"/>
              </a:spcAft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BB4F3D9-F716-41B6-BFFF-AF57E0FF877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12333F72-91A3-446A-BC34-C154B47EF15D}" type="slidenum">
              <a:rPr lang="en-GB" altLang="en-US"/>
              <a:pPr/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195283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422203"/>
            <a:ext cx="5544000" cy="15596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3338" y="1422203"/>
            <a:ext cx="5544000" cy="15596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66763" y="6282989"/>
            <a:ext cx="7920000" cy="242356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300"/>
              </a:spcAft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6425A-615F-435A-A79F-D7311D0E140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77AF66AA-83EF-4D60-B6F5-3CB400C8150E}" type="slidenum">
              <a:rPr lang="en-GB" altLang="en-US"/>
              <a:pPr/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188662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7FC26E-A727-4717-9A46-6596939F4C96}"/>
              </a:ext>
            </a:extLst>
          </p:cNvPr>
          <p:cNvSpPr/>
          <p:nvPr userDrawn="1"/>
        </p:nvSpPr>
        <p:spPr>
          <a:xfrm>
            <a:off x="695575" y="1422870"/>
            <a:ext cx="73445" cy="10066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07571" eaLnBrk="0" hangingPunct="0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DCD364-AC81-41FF-A17F-E34E503F3E67}"/>
              </a:ext>
            </a:extLst>
          </p:cNvPr>
          <p:cNvSpPr/>
          <p:nvPr userDrawn="1"/>
        </p:nvSpPr>
        <p:spPr>
          <a:xfrm>
            <a:off x="4475873" y="1422870"/>
            <a:ext cx="72006" cy="10066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07571" eaLnBrk="0" hangingPunct="0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F72F78-6BB9-4C43-BC79-83BC70ABACD9}"/>
              </a:ext>
            </a:extLst>
          </p:cNvPr>
          <p:cNvSpPr/>
          <p:nvPr userDrawn="1"/>
        </p:nvSpPr>
        <p:spPr>
          <a:xfrm>
            <a:off x="8256171" y="1422870"/>
            <a:ext cx="72006" cy="10066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07571" eaLnBrk="0" hangingPunct="0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422203"/>
            <a:ext cx="3600450" cy="15596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7930" y="1422203"/>
            <a:ext cx="3600000" cy="15596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66763" y="6282989"/>
            <a:ext cx="7920000" cy="242356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300"/>
              </a:spcAft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8328648" y="1422203"/>
            <a:ext cx="3600000" cy="15596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4AC775C-C98C-43C2-8224-5A8BA1B97AF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03443C57-19D2-471A-BD40-DC99E2802EE3}" type="slidenum">
              <a:rPr lang="en-GB" altLang="en-US"/>
              <a:pPr/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752485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422203"/>
            <a:ext cx="5544000" cy="15596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66763" y="6282989"/>
            <a:ext cx="7920000" cy="242356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300"/>
              </a:spcAft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4"/>
          </p:nvPr>
        </p:nvSpPr>
        <p:spPr>
          <a:xfrm>
            <a:off x="6383339" y="1412876"/>
            <a:ext cx="5472000" cy="358991"/>
          </a:xfrm>
          <a:solidFill>
            <a:schemeClr val="tx2">
              <a:lumMod val="20000"/>
              <a:lumOff val="80000"/>
            </a:schemeClr>
          </a:solidFill>
        </p:spPr>
        <p:txBody>
          <a:bodyPr rtlCol="0"/>
          <a:lstStyle/>
          <a:p>
            <a:pPr lvl="0"/>
            <a:r>
              <a:rPr lang="en-US" noProof="0" dirty="0"/>
              <a:t>Click icon to add chart</a:t>
            </a:r>
            <a:endParaRPr lang="en-GB" noProof="0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260ED4-5D74-472F-A5CC-CF8E20307DF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EC87BA66-8055-4584-B424-BFB6EE514057}" type="slidenum">
              <a:rPr lang="en-GB" altLang="en-US"/>
              <a:pPr/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919581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66763" y="6282989"/>
            <a:ext cx="7920000" cy="242356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300"/>
              </a:spcAft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817BC89-9D28-42D5-BA4F-21A209B9B20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CE15253F-662C-4E38-ABC0-C86DA554E080}" type="slidenum">
              <a:rPr lang="en-GB" altLang="en-US"/>
              <a:pPr/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46511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66763" y="6282989"/>
            <a:ext cx="7920000" cy="242356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300"/>
              </a:spcAft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6FB9CE7-E12D-428A-BAC5-256152B1A24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75D0F80D-2BB1-4376-B483-4A980E6FE9B1}" type="slidenum">
              <a:rPr lang="en-GB" altLang="en-US"/>
              <a:pPr/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01750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5117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2" y="5064311"/>
            <a:ext cx="7768959" cy="109689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674797"/>
            <a:ext cx="3200400" cy="737936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36027B-1A6C-4652-A583-038B3DB9CF6B}"/>
              </a:ext>
            </a:extLst>
          </p:cNvPr>
          <p:cNvSpPr>
            <a:spLocks noGrp="1"/>
          </p:cNvSpPr>
          <p:nvPr userDrawn="1"/>
        </p:nvSpPr>
        <p:spPr>
          <a:xfrm>
            <a:off x="4038600" y="6471713"/>
            <a:ext cx="4114800" cy="27432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750">
                <a:solidFill>
                  <a:srgbClr val="4C5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CONFIDENTIAL. For internal education only.</a:t>
            </a:r>
            <a:endParaRPr lang="en-US" sz="750" dirty="0">
              <a:solidFill>
                <a:srgbClr val="4C57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2609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&amp; Content (Blue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>
            <a:extLst>
              <a:ext uri="{FF2B5EF4-FFF2-40B4-BE49-F238E27FC236}">
                <a16:creationId xmlns:a16="http://schemas.microsoft.com/office/drawing/2014/main" id="{01C5A15C-DF97-4BAB-A633-5EAC2A372FD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11142158" cy="969222"/>
            <a:chOff x="0" y="-1"/>
            <a:chExt cx="8356600" cy="96872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5D489FD-B7AF-4DA4-9119-0089327E8ECC}"/>
                </a:ext>
              </a:extLst>
            </p:cNvPr>
            <p:cNvSpPr/>
            <p:nvPr userDrawn="1"/>
          </p:nvSpPr>
          <p:spPr>
            <a:xfrm>
              <a:off x="0" y="-1"/>
              <a:ext cx="8356600" cy="968722"/>
            </a:xfrm>
            <a:prstGeom prst="rect">
              <a:avLst/>
            </a:prstGeom>
            <a:solidFill>
              <a:srgbClr val="D9D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07571" eaLnBrk="0" hangingPunct="0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97CCCC4-C8BA-4C69-96B6-8A6EF3DEF2BB}"/>
                </a:ext>
              </a:extLst>
            </p:cNvPr>
            <p:cNvSpPr/>
            <p:nvPr userDrawn="1"/>
          </p:nvSpPr>
          <p:spPr>
            <a:xfrm>
              <a:off x="0" y="-1"/>
              <a:ext cx="6490217" cy="9212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07571" eaLnBrk="0" hangingPunct="0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2161698-5ED0-4F13-8A30-EE247286E450}"/>
                </a:ext>
              </a:extLst>
            </p:cNvPr>
            <p:cNvSpPr/>
            <p:nvPr userDrawn="1"/>
          </p:nvSpPr>
          <p:spPr>
            <a:xfrm>
              <a:off x="6491297" y="876599"/>
              <a:ext cx="1865303" cy="9212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07571" eaLnBrk="0" hangingPunct="0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2" name="Picture 2" descr="\\ATEM_SFO\Clients\DSK_Daiichi_Sankyo\DSK_80_12142_PPT_Redesign\DSK_Design\Final_Artwork\Images\DS_logo_portrait_format_4color_rgb_120206.png">
            <a:extLst>
              <a:ext uri="{FF2B5EF4-FFF2-40B4-BE49-F238E27FC236}">
                <a16:creationId xmlns:a16="http://schemas.microsoft.com/office/drawing/2014/main" id="{4C5D7AC8-CF8B-41B2-909F-8E870F2BFD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4877" y="0"/>
            <a:ext cx="1067124" cy="93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3" y="152400"/>
            <a:ext cx="10483851" cy="457200"/>
          </a:xfrm>
        </p:spPr>
        <p:txBody>
          <a:bodyPr anchor="t">
            <a:noAutofit/>
          </a:bodyPr>
          <a:lstStyle>
            <a:lvl1pPr algn="l"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609601" y="1524001"/>
            <a:ext cx="10871200" cy="1765052"/>
          </a:xfr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00B0F0"/>
                </a:solidFill>
                <a:latin typeface="Arial" pitchFamily="34" charset="0"/>
                <a:cs typeface="Arial" pitchFamily="34" charset="0"/>
              </a:defRPr>
            </a:lvl1pPr>
            <a:lvl2pPr marL="688979" indent="-231777">
              <a:buClr>
                <a:srgbClr val="00B0F0"/>
              </a:buClr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2pPr>
            <a:lvl3pPr marL="1027120" indent="-225426">
              <a:buClr>
                <a:srgbClr val="00B0F0"/>
              </a:buClr>
              <a:buFont typeface="Arial" pitchFamily="34" charset="0"/>
              <a:buChar char="•"/>
              <a:defRPr sz="2200">
                <a:latin typeface="Arial" pitchFamily="34" charset="0"/>
                <a:cs typeface="Arial" pitchFamily="34" charset="0"/>
              </a:defRPr>
            </a:lvl3pPr>
            <a:lvl4pPr marL="1377959" indent="-238126">
              <a:buClr>
                <a:srgbClr val="00B0F0"/>
              </a:buClr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4pPr>
            <a:lvl5pPr marL="2057413" indent="-228602">
              <a:buClr>
                <a:srgbClr val="00B0F0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8533" y="561537"/>
            <a:ext cx="10465240" cy="35286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9">
            <a:extLst>
              <a:ext uri="{FF2B5EF4-FFF2-40B4-BE49-F238E27FC236}">
                <a16:creationId xmlns:a16="http://schemas.microsoft.com/office/drawing/2014/main" id="{D4F86D5D-C439-48DD-8F31-3DDC20C988B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C98ADD5-6B7B-41B2-AA78-22B6B6A61276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3251EA64-E7DB-4125-BE04-0B97C452C00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09169" y="6467720"/>
            <a:ext cx="5792136" cy="2721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 defTabSz="407571" eaLnBrk="0" hangingPunct="0">
              <a:defRPr/>
            </a:pPr>
            <a:r>
              <a:rPr lang="en-US">
                <a:latin typeface="Arial" panose="020B0604020202020204" pitchFamily="34" charset="0"/>
                <a:ea typeface="Arial Unicode MS" panose="020B0604020202020204" pitchFamily="34" charset="-128"/>
              </a:rPr>
              <a:t>Presentation Name | CONFIDENTIAL</a:t>
            </a:r>
          </a:p>
        </p:txBody>
      </p:sp>
    </p:spTree>
    <p:extLst>
      <p:ext uri="{BB962C8B-B14F-4D97-AF65-F5344CB8AC3E}">
        <p14:creationId xmlns:p14="http://schemas.microsoft.com/office/powerpoint/2010/main" val="3280444868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7"/>
          <p:cNvSpPr>
            <a:spLocks noGrp="1"/>
          </p:cNvSpPr>
          <p:nvPr>
            <p:ph sz="quarter" idx="17"/>
          </p:nvPr>
        </p:nvSpPr>
        <p:spPr>
          <a:xfrm>
            <a:off x="457200" y="1554480"/>
            <a:ext cx="11277600" cy="1530458"/>
          </a:xfrm>
        </p:spPr>
        <p:txBody>
          <a:bodyPr/>
          <a:lstStyle>
            <a:lvl1pPr marL="182882" indent="-182882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49B9A811-3172-4E89-9EE8-44F680C27BE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501477" y="6448998"/>
            <a:ext cx="9522030" cy="22898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prstClr val="black"/>
                </a:solidFill>
                <a:cs typeface="+mn-cs"/>
              </a:defRPr>
            </a:lvl1pPr>
          </a:lstStyle>
          <a:p>
            <a:pPr defTabSz="407571" eaLnBrk="0" hangingPunct="0">
              <a:defRPr/>
            </a:pPr>
            <a:r>
              <a:rPr lang="en-GB">
                <a:latin typeface="Arial" panose="020B0604020202020204" pitchFamily="34" charset="0"/>
                <a:ea typeface="Arial Unicode MS" panose="020B0604020202020204" pitchFamily="34" charset="-128"/>
              </a:rPr>
              <a:t>e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DF67E8D9-A07D-40A9-8447-9A7DC15D8FA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456517" y="6398623"/>
            <a:ext cx="302424" cy="283649"/>
          </a:xfrm>
        </p:spPr>
        <p:txBody>
          <a:bodyPr/>
          <a:lstStyle>
            <a:lvl1pPr>
              <a:defRPr sz="998"/>
            </a:lvl1pPr>
          </a:lstStyle>
          <a:p>
            <a:fld id="{E7E40832-CCA2-4466-9CF7-CEE2C3FE08F0}" type="slidenum">
              <a:rPr lang="uk-UA" altLang="en-US"/>
              <a:pPr/>
              <a:t>‹Nº›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2330046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>
            <a:extLst>
              <a:ext uri="{FF2B5EF4-FFF2-40B4-BE49-F238E27FC236}">
                <a16:creationId xmlns:a16="http://schemas.microsoft.com/office/drawing/2014/main" id="{A2F470ED-0F01-4846-B56A-BC313C67840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11142158" cy="969222"/>
            <a:chOff x="0" y="-1"/>
            <a:chExt cx="8356600" cy="96872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5E01527-65A9-4C8B-A0A3-60EB8CA1ABA6}"/>
                </a:ext>
              </a:extLst>
            </p:cNvPr>
            <p:cNvSpPr/>
            <p:nvPr userDrawn="1"/>
          </p:nvSpPr>
          <p:spPr>
            <a:xfrm>
              <a:off x="0" y="-1"/>
              <a:ext cx="8356600" cy="968722"/>
            </a:xfrm>
            <a:prstGeom prst="rect">
              <a:avLst/>
            </a:prstGeom>
            <a:solidFill>
              <a:srgbClr val="D9D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07571" eaLnBrk="0" hangingPunct="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BA8A052-4F65-4882-8F8B-E71FC746288C}"/>
                </a:ext>
              </a:extLst>
            </p:cNvPr>
            <p:cNvSpPr/>
            <p:nvPr userDrawn="1"/>
          </p:nvSpPr>
          <p:spPr>
            <a:xfrm>
              <a:off x="0" y="-1"/>
              <a:ext cx="6490217" cy="9212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07571" eaLnBrk="0" hangingPunct="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8AF943F-DAAD-4192-A67A-740300BC6E10}"/>
                </a:ext>
              </a:extLst>
            </p:cNvPr>
            <p:cNvSpPr/>
            <p:nvPr userDrawn="1"/>
          </p:nvSpPr>
          <p:spPr>
            <a:xfrm>
              <a:off x="6491297" y="876599"/>
              <a:ext cx="1865303" cy="9212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07571" eaLnBrk="0" hangingPunct="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2" name="Picture 2" descr="C:\Users\jallison\AppData\Local\Temp\VMwareDnD\a0679ae3\DS_logo_portrait_format_4color_rgb_120206.png">
            <a:extLst>
              <a:ext uri="{FF2B5EF4-FFF2-40B4-BE49-F238E27FC236}">
                <a16:creationId xmlns:a16="http://schemas.microsoft.com/office/drawing/2014/main" id="{6ED6322A-BD06-4E7D-8733-B5BD7C103E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718" y="0"/>
            <a:ext cx="1051283" cy="77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3" y="152400"/>
            <a:ext cx="10483851" cy="457200"/>
          </a:xfrm>
        </p:spPr>
        <p:txBody>
          <a:bodyPr anchor="t">
            <a:noAutofit/>
          </a:bodyPr>
          <a:lstStyle>
            <a:lvl1pPr algn="l"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609601" y="1524001"/>
            <a:ext cx="10871200" cy="1759694"/>
          </a:xfrm>
        </p:spPr>
        <p:txBody>
          <a:bodyPr/>
          <a:lstStyle>
            <a:lvl1pPr marL="0" indent="0"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marL="688979" indent="-231777">
              <a:buClr>
                <a:srgbClr val="00B0F0"/>
              </a:buClr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2pPr>
            <a:lvl3pPr marL="1027120" indent="-225426">
              <a:buClr>
                <a:srgbClr val="00B0F0"/>
              </a:buClr>
              <a:buFont typeface="Arial" pitchFamily="34" charset="0"/>
              <a:buChar char="•"/>
              <a:defRPr sz="2200">
                <a:latin typeface="Arial" pitchFamily="34" charset="0"/>
                <a:cs typeface="Arial" pitchFamily="34" charset="0"/>
              </a:defRPr>
            </a:lvl3pPr>
            <a:lvl4pPr marL="1377959" indent="-238126">
              <a:buClr>
                <a:srgbClr val="00B0F0"/>
              </a:buClr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4pPr>
            <a:lvl5pPr marL="2057413" indent="-228602">
              <a:buClr>
                <a:srgbClr val="00B0F0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8533" y="561536"/>
            <a:ext cx="10465093" cy="27666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Slide Number Placeholder 10">
            <a:extLst>
              <a:ext uri="{FF2B5EF4-FFF2-40B4-BE49-F238E27FC236}">
                <a16:creationId xmlns:a16="http://schemas.microsoft.com/office/drawing/2014/main" id="{BB3A51F9-DEDF-4A7E-85A7-5726C3CB72A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CB9AF7B2-92C1-4512-87E2-E0D3D4E66AA4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4" name="Footer Placeholder 11">
            <a:extLst>
              <a:ext uri="{FF2B5EF4-FFF2-40B4-BE49-F238E27FC236}">
                <a16:creationId xmlns:a16="http://schemas.microsoft.com/office/drawing/2014/main" id="{79990842-6A8A-49A6-8D97-947838C706D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09169" y="6467720"/>
            <a:ext cx="5792136" cy="2721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+mn-cs"/>
              </a:defRPr>
            </a:lvl1pPr>
          </a:lstStyle>
          <a:p>
            <a:pPr defTabSz="407571" eaLnBrk="0" hangingPunct="0">
              <a:defRPr/>
            </a:pPr>
            <a:r>
              <a:rPr lang="en-US">
                <a:latin typeface="Arial" panose="020B0604020202020204" pitchFamily="34" charset="0"/>
                <a:ea typeface="Arial Unicode MS" panose="020B0604020202020204" pitchFamily="34" charset="-128"/>
              </a:rPr>
              <a:t>Presentation Name | CONFIDENTIAL</a:t>
            </a:r>
          </a:p>
        </p:txBody>
      </p:sp>
    </p:spTree>
    <p:extLst>
      <p:ext uri="{BB962C8B-B14F-4D97-AF65-F5344CB8AC3E}">
        <p14:creationId xmlns:p14="http://schemas.microsoft.com/office/powerpoint/2010/main" val="3137001156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2"/>
          <p:cNvGrpSpPr/>
          <p:nvPr userDrawn="1"/>
        </p:nvGrpSpPr>
        <p:grpSpPr>
          <a:xfrm>
            <a:off x="0" y="-1"/>
            <a:ext cx="11142133" cy="968722"/>
            <a:chOff x="0" y="-1"/>
            <a:chExt cx="8356600" cy="968722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0"/>
              <a:ext cx="8356600" cy="968721"/>
            </a:xfrm>
            <a:prstGeom prst="rect">
              <a:avLst/>
            </a:prstGeom>
            <a:solidFill>
              <a:srgbClr val="D9D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0" y="-1"/>
              <a:ext cx="6489700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6491224" y="877281"/>
              <a:ext cx="1865376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able Placeholder 5"/>
          <p:cNvSpPr>
            <a:spLocks noGrp="1"/>
          </p:cNvSpPr>
          <p:nvPr>
            <p:ph type="tbl" sz="quarter" idx="12"/>
          </p:nvPr>
        </p:nvSpPr>
        <p:spPr>
          <a:xfrm>
            <a:off x="711200" y="2133600"/>
            <a:ext cx="10871200" cy="4114800"/>
          </a:xfrm>
        </p:spPr>
        <p:txBody>
          <a:bodyPr rtlCol="0">
            <a:normAutofit/>
          </a:bodyPr>
          <a:lstStyle/>
          <a:p>
            <a:pPr lvl="0"/>
            <a:r>
              <a:rPr lang="de-DE" noProof="0"/>
              <a:t>Tabelle durch Klicken auf Symbol hinzufügen</a:t>
            </a:r>
            <a:endParaRPr lang="en-US" noProof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3" y="152400"/>
            <a:ext cx="10483851" cy="457200"/>
          </a:xfrm>
        </p:spPr>
        <p:txBody>
          <a:bodyPr anchor="t">
            <a:noAutofit/>
          </a:bodyPr>
          <a:lstStyle>
            <a:lvl1pPr algn="l"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609600" y="1219200"/>
            <a:ext cx="10972800" cy="914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8533" y="561536"/>
            <a:ext cx="10465240" cy="35286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A9C6AD-F5D9-4909-94C3-E6A9EFC35C8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>
          <a:xfrm>
            <a:off x="609600" y="6467484"/>
            <a:ext cx="5791200" cy="27304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Presentation Name | CONFIDENTIAL</a:t>
            </a:r>
            <a:endParaRPr lang="en-US" dirty="0"/>
          </a:p>
        </p:txBody>
      </p:sp>
      <p:pic>
        <p:nvPicPr>
          <p:cNvPr id="14" name="Picture 2" descr="\\ATEM_SFO\Clients\DSK_Daiichi_Sankyo\DSK_80_12142_PPT_Redesign\DSK_Design\Final_Artwork\Images\DS_logo_portrait_format_4color_rgb_120206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7962" y="5259"/>
            <a:ext cx="1044037" cy="10305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2913280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" userDrawn="1">
  <p:cSld name="1_Title, Subtitle &amp;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1"/>
          <p:cNvSpPr/>
          <p:nvPr/>
        </p:nvSpPr>
        <p:spPr>
          <a:xfrm>
            <a:off x="1" y="-1"/>
            <a:ext cx="8652933" cy="914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83668" tIns="41823" rIns="83668" bIns="4182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8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51"/>
          <p:cNvSpPr txBox="1">
            <a:spLocks noGrp="1"/>
          </p:cNvSpPr>
          <p:nvPr>
            <p:ph type="title"/>
          </p:nvPr>
        </p:nvSpPr>
        <p:spPr>
          <a:xfrm>
            <a:off x="424855" y="181984"/>
            <a:ext cx="10483851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3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51"/>
          <p:cNvSpPr txBox="1">
            <a:spLocks noGrp="1"/>
          </p:cNvSpPr>
          <p:nvPr>
            <p:ph type="body" idx="2"/>
          </p:nvPr>
        </p:nvSpPr>
        <p:spPr>
          <a:xfrm>
            <a:off x="626163" y="544832"/>
            <a:ext cx="10280099" cy="398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18429" lvl="0" indent="-209215" algn="l">
              <a:spcBef>
                <a:spcPts val="293"/>
              </a:spcBef>
              <a:spcAft>
                <a:spcPts val="0"/>
              </a:spcAft>
              <a:buSzPts val="1600"/>
              <a:buFont typeface="Arial"/>
              <a:buNone/>
              <a:defRPr sz="1647">
                <a:solidFill>
                  <a:srgbClr val="023F88"/>
                </a:solidFill>
              </a:defRPr>
            </a:lvl1pPr>
            <a:lvl2pPr marL="836859" lvl="1" indent="-302199" algn="l">
              <a:spcBef>
                <a:spcPts val="293"/>
              </a:spcBef>
              <a:spcAft>
                <a:spcPts val="0"/>
              </a:spcAft>
              <a:buSzPts val="1600"/>
              <a:buChar char="•"/>
              <a:defRPr sz="1464">
                <a:solidFill>
                  <a:srgbClr val="023F88"/>
                </a:solidFill>
              </a:defRPr>
            </a:lvl2pPr>
            <a:lvl3pPr marL="1255288" lvl="2" indent="-302199" algn="l">
              <a:spcBef>
                <a:spcPts val="293"/>
              </a:spcBef>
              <a:spcAft>
                <a:spcPts val="0"/>
              </a:spcAft>
              <a:buSzPts val="1600"/>
              <a:buChar char="•"/>
              <a:defRPr sz="1464">
                <a:solidFill>
                  <a:srgbClr val="023F88"/>
                </a:solidFill>
              </a:defRPr>
            </a:lvl3pPr>
            <a:lvl4pPr marL="1673718" lvl="3" indent="-302199" algn="l">
              <a:spcBef>
                <a:spcPts val="293"/>
              </a:spcBef>
              <a:spcAft>
                <a:spcPts val="0"/>
              </a:spcAft>
              <a:buSzPts val="1600"/>
              <a:buChar char="•"/>
              <a:defRPr sz="1464">
                <a:solidFill>
                  <a:srgbClr val="023F88"/>
                </a:solidFill>
              </a:defRPr>
            </a:lvl4pPr>
            <a:lvl5pPr marL="2092147" lvl="4" indent="-302199" algn="l">
              <a:spcBef>
                <a:spcPts val="293"/>
              </a:spcBef>
              <a:spcAft>
                <a:spcPts val="0"/>
              </a:spcAft>
              <a:buSzPts val="1600"/>
              <a:buChar char="•"/>
              <a:defRPr sz="1464">
                <a:solidFill>
                  <a:srgbClr val="023F88"/>
                </a:solidFill>
              </a:defRPr>
            </a:lvl5pPr>
            <a:lvl6pPr marL="2510577" lvl="5" indent="-313822" algn="l"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929006" lvl="6" indent="-313822" algn="l"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347436" lvl="7" indent="-313822" algn="l"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65865" lvl="8" indent="-313822" algn="l"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090149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7961">
          <p15:clr>
            <a:srgbClr val="FBAE40"/>
          </p15:clr>
        </p15:guide>
        <p15:guide id="2" pos="431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2;p51">
            <a:extLst>
              <a:ext uri="{FF2B5EF4-FFF2-40B4-BE49-F238E27FC236}">
                <a16:creationId xmlns:a16="http://schemas.microsoft.com/office/drawing/2014/main" id="{57657983-246C-4EB6-B2AD-AD8F5A7BF7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4855" y="181984"/>
            <a:ext cx="10483851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30" b="0" cap="none" baseline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" name="Google Shape;56;p51">
            <a:extLst>
              <a:ext uri="{FF2B5EF4-FFF2-40B4-BE49-F238E27FC236}">
                <a16:creationId xmlns:a16="http://schemas.microsoft.com/office/drawing/2014/main" id="{9E49D455-F142-4570-86A4-C08022457C8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26163" y="544832"/>
            <a:ext cx="10280099" cy="398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18429" lvl="0" indent="-209215" algn="l">
              <a:spcBef>
                <a:spcPts val="293"/>
              </a:spcBef>
              <a:spcAft>
                <a:spcPts val="0"/>
              </a:spcAft>
              <a:buSzPts val="1600"/>
              <a:buFont typeface="Arial"/>
              <a:buNone/>
              <a:defRPr sz="1647">
                <a:solidFill>
                  <a:srgbClr val="023F88"/>
                </a:solidFill>
              </a:defRPr>
            </a:lvl1pPr>
            <a:lvl2pPr marL="836859" lvl="1" indent="-302199" algn="l">
              <a:spcBef>
                <a:spcPts val="293"/>
              </a:spcBef>
              <a:spcAft>
                <a:spcPts val="0"/>
              </a:spcAft>
              <a:buSzPts val="1600"/>
              <a:buChar char="•"/>
              <a:defRPr sz="1464">
                <a:solidFill>
                  <a:srgbClr val="023F88"/>
                </a:solidFill>
              </a:defRPr>
            </a:lvl2pPr>
            <a:lvl3pPr marL="1255288" lvl="2" indent="-302199" algn="l">
              <a:spcBef>
                <a:spcPts val="293"/>
              </a:spcBef>
              <a:spcAft>
                <a:spcPts val="0"/>
              </a:spcAft>
              <a:buSzPts val="1600"/>
              <a:buChar char="•"/>
              <a:defRPr sz="1464">
                <a:solidFill>
                  <a:srgbClr val="023F88"/>
                </a:solidFill>
              </a:defRPr>
            </a:lvl3pPr>
            <a:lvl4pPr marL="1673718" lvl="3" indent="-302199" algn="l">
              <a:spcBef>
                <a:spcPts val="293"/>
              </a:spcBef>
              <a:spcAft>
                <a:spcPts val="0"/>
              </a:spcAft>
              <a:buSzPts val="1600"/>
              <a:buChar char="•"/>
              <a:defRPr sz="1464">
                <a:solidFill>
                  <a:srgbClr val="023F88"/>
                </a:solidFill>
              </a:defRPr>
            </a:lvl4pPr>
            <a:lvl5pPr marL="2092147" lvl="4" indent="-302199" algn="l">
              <a:spcBef>
                <a:spcPts val="293"/>
              </a:spcBef>
              <a:spcAft>
                <a:spcPts val="0"/>
              </a:spcAft>
              <a:buSzPts val="1600"/>
              <a:buChar char="•"/>
              <a:defRPr sz="1464">
                <a:solidFill>
                  <a:srgbClr val="023F88"/>
                </a:solidFill>
              </a:defRPr>
            </a:lvl5pPr>
            <a:lvl6pPr marL="2510577" lvl="5" indent="-313822" algn="l"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929006" lvl="6" indent="-313822" algn="l"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347436" lvl="7" indent="-313822" algn="l"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65865" lvl="8" indent="-313822" algn="l"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67538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2;p51">
            <a:extLst>
              <a:ext uri="{FF2B5EF4-FFF2-40B4-BE49-F238E27FC236}">
                <a16:creationId xmlns:a16="http://schemas.microsoft.com/office/drawing/2014/main" id="{57657983-246C-4EB6-B2AD-AD8F5A7BF7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4855" y="181984"/>
            <a:ext cx="10483851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30" b="0" cap="none" baseline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" name="Google Shape;56;p51">
            <a:extLst>
              <a:ext uri="{FF2B5EF4-FFF2-40B4-BE49-F238E27FC236}">
                <a16:creationId xmlns:a16="http://schemas.microsoft.com/office/drawing/2014/main" id="{9E49D455-F142-4570-86A4-C08022457C8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26163" y="544832"/>
            <a:ext cx="10280099" cy="398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18429" lvl="0" indent="-209215" algn="l">
              <a:spcBef>
                <a:spcPts val="293"/>
              </a:spcBef>
              <a:spcAft>
                <a:spcPts val="0"/>
              </a:spcAft>
              <a:buSzPts val="1600"/>
              <a:buFont typeface="Arial"/>
              <a:buNone/>
              <a:defRPr sz="1647">
                <a:solidFill>
                  <a:srgbClr val="023F88"/>
                </a:solidFill>
              </a:defRPr>
            </a:lvl1pPr>
            <a:lvl2pPr marL="836859" lvl="1" indent="-302199" algn="l">
              <a:spcBef>
                <a:spcPts val="293"/>
              </a:spcBef>
              <a:spcAft>
                <a:spcPts val="0"/>
              </a:spcAft>
              <a:buSzPts val="1600"/>
              <a:buChar char="•"/>
              <a:defRPr sz="1464">
                <a:solidFill>
                  <a:srgbClr val="023F88"/>
                </a:solidFill>
              </a:defRPr>
            </a:lvl2pPr>
            <a:lvl3pPr marL="1255288" lvl="2" indent="-302199" algn="l">
              <a:spcBef>
                <a:spcPts val="293"/>
              </a:spcBef>
              <a:spcAft>
                <a:spcPts val="0"/>
              </a:spcAft>
              <a:buSzPts val="1600"/>
              <a:buChar char="•"/>
              <a:defRPr sz="1464">
                <a:solidFill>
                  <a:srgbClr val="023F88"/>
                </a:solidFill>
              </a:defRPr>
            </a:lvl3pPr>
            <a:lvl4pPr marL="1673718" lvl="3" indent="-302199" algn="l">
              <a:spcBef>
                <a:spcPts val="293"/>
              </a:spcBef>
              <a:spcAft>
                <a:spcPts val="0"/>
              </a:spcAft>
              <a:buSzPts val="1600"/>
              <a:buChar char="•"/>
              <a:defRPr sz="1464">
                <a:solidFill>
                  <a:srgbClr val="023F88"/>
                </a:solidFill>
              </a:defRPr>
            </a:lvl4pPr>
            <a:lvl5pPr marL="2092147" lvl="4" indent="-302199" algn="l">
              <a:spcBef>
                <a:spcPts val="293"/>
              </a:spcBef>
              <a:spcAft>
                <a:spcPts val="0"/>
              </a:spcAft>
              <a:buSzPts val="1600"/>
              <a:buChar char="•"/>
              <a:defRPr sz="1464">
                <a:solidFill>
                  <a:srgbClr val="023F88"/>
                </a:solidFill>
              </a:defRPr>
            </a:lvl5pPr>
            <a:lvl6pPr marL="2510577" lvl="5" indent="-313822" algn="l"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929006" lvl="6" indent="-313822" algn="l"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347436" lvl="7" indent="-313822" algn="l"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65865" lvl="8" indent="-313822" algn="l"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6584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2;p51">
            <a:extLst>
              <a:ext uri="{FF2B5EF4-FFF2-40B4-BE49-F238E27FC236}">
                <a16:creationId xmlns:a16="http://schemas.microsoft.com/office/drawing/2014/main" id="{57657983-246C-4EB6-B2AD-AD8F5A7BF7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4855" y="181984"/>
            <a:ext cx="10483851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30" b="0" cap="none" baseline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" name="Google Shape;56;p51">
            <a:extLst>
              <a:ext uri="{FF2B5EF4-FFF2-40B4-BE49-F238E27FC236}">
                <a16:creationId xmlns:a16="http://schemas.microsoft.com/office/drawing/2014/main" id="{9E49D455-F142-4570-86A4-C08022457C8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26163" y="544832"/>
            <a:ext cx="10280099" cy="398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18429" lvl="0" indent="-209215" algn="l">
              <a:spcBef>
                <a:spcPts val="293"/>
              </a:spcBef>
              <a:spcAft>
                <a:spcPts val="0"/>
              </a:spcAft>
              <a:buSzPts val="1600"/>
              <a:buFont typeface="Arial"/>
              <a:buNone/>
              <a:defRPr sz="1647">
                <a:solidFill>
                  <a:srgbClr val="023F88"/>
                </a:solidFill>
              </a:defRPr>
            </a:lvl1pPr>
            <a:lvl2pPr marL="836859" lvl="1" indent="-302199" algn="l">
              <a:spcBef>
                <a:spcPts val="293"/>
              </a:spcBef>
              <a:spcAft>
                <a:spcPts val="0"/>
              </a:spcAft>
              <a:buSzPts val="1600"/>
              <a:buChar char="•"/>
              <a:defRPr sz="1464">
                <a:solidFill>
                  <a:srgbClr val="023F88"/>
                </a:solidFill>
              </a:defRPr>
            </a:lvl2pPr>
            <a:lvl3pPr marL="1255288" lvl="2" indent="-302199" algn="l">
              <a:spcBef>
                <a:spcPts val="293"/>
              </a:spcBef>
              <a:spcAft>
                <a:spcPts val="0"/>
              </a:spcAft>
              <a:buSzPts val="1600"/>
              <a:buChar char="•"/>
              <a:defRPr sz="1464">
                <a:solidFill>
                  <a:srgbClr val="023F88"/>
                </a:solidFill>
              </a:defRPr>
            </a:lvl3pPr>
            <a:lvl4pPr marL="1673718" lvl="3" indent="-302199" algn="l">
              <a:spcBef>
                <a:spcPts val="293"/>
              </a:spcBef>
              <a:spcAft>
                <a:spcPts val="0"/>
              </a:spcAft>
              <a:buSzPts val="1600"/>
              <a:buChar char="•"/>
              <a:defRPr sz="1464">
                <a:solidFill>
                  <a:srgbClr val="023F88"/>
                </a:solidFill>
              </a:defRPr>
            </a:lvl4pPr>
            <a:lvl5pPr marL="2092147" lvl="4" indent="-302199" algn="l">
              <a:spcBef>
                <a:spcPts val="293"/>
              </a:spcBef>
              <a:spcAft>
                <a:spcPts val="0"/>
              </a:spcAft>
              <a:buSzPts val="1600"/>
              <a:buChar char="•"/>
              <a:defRPr sz="1464">
                <a:solidFill>
                  <a:srgbClr val="023F88"/>
                </a:solidFill>
              </a:defRPr>
            </a:lvl5pPr>
            <a:lvl6pPr marL="2510577" lvl="5" indent="-313822" algn="l"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929006" lvl="6" indent="-313822" algn="l"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347436" lvl="7" indent="-313822" algn="l"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65865" lvl="8" indent="-313822" algn="l"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23012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2;p51">
            <a:extLst>
              <a:ext uri="{FF2B5EF4-FFF2-40B4-BE49-F238E27FC236}">
                <a16:creationId xmlns:a16="http://schemas.microsoft.com/office/drawing/2014/main" id="{57657983-246C-4EB6-B2AD-AD8F5A7BF7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4855" y="181984"/>
            <a:ext cx="10483851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30" b="0" cap="none" baseline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" name="Google Shape;56;p51">
            <a:extLst>
              <a:ext uri="{FF2B5EF4-FFF2-40B4-BE49-F238E27FC236}">
                <a16:creationId xmlns:a16="http://schemas.microsoft.com/office/drawing/2014/main" id="{9E49D455-F142-4570-86A4-C08022457C8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26163" y="544832"/>
            <a:ext cx="10280099" cy="398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18429" lvl="0" indent="-209215" algn="l">
              <a:spcBef>
                <a:spcPts val="293"/>
              </a:spcBef>
              <a:spcAft>
                <a:spcPts val="0"/>
              </a:spcAft>
              <a:buSzPts val="1600"/>
              <a:buFont typeface="Arial"/>
              <a:buNone/>
              <a:defRPr sz="1647">
                <a:solidFill>
                  <a:srgbClr val="023F88"/>
                </a:solidFill>
              </a:defRPr>
            </a:lvl1pPr>
            <a:lvl2pPr marL="836859" lvl="1" indent="-302199" algn="l">
              <a:spcBef>
                <a:spcPts val="293"/>
              </a:spcBef>
              <a:spcAft>
                <a:spcPts val="0"/>
              </a:spcAft>
              <a:buSzPts val="1600"/>
              <a:buChar char="•"/>
              <a:defRPr sz="1464">
                <a:solidFill>
                  <a:srgbClr val="023F88"/>
                </a:solidFill>
              </a:defRPr>
            </a:lvl2pPr>
            <a:lvl3pPr marL="1255288" lvl="2" indent="-302199" algn="l">
              <a:spcBef>
                <a:spcPts val="293"/>
              </a:spcBef>
              <a:spcAft>
                <a:spcPts val="0"/>
              </a:spcAft>
              <a:buSzPts val="1600"/>
              <a:buChar char="•"/>
              <a:defRPr sz="1464">
                <a:solidFill>
                  <a:srgbClr val="023F88"/>
                </a:solidFill>
              </a:defRPr>
            </a:lvl3pPr>
            <a:lvl4pPr marL="1673718" lvl="3" indent="-302199" algn="l">
              <a:spcBef>
                <a:spcPts val="293"/>
              </a:spcBef>
              <a:spcAft>
                <a:spcPts val="0"/>
              </a:spcAft>
              <a:buSzPts val="1600"/>
              <a:buChar char="•"/>
              <a:defRPr sz="1464">
                <a:solidFill>
                  <a:srgbClr val="023F88"/>
                </a:solidFill>
              </a:defRPr>
            </a:lvl4pPr>
            <a:lvl5pPr marL="2092147" lvl="4" indent="-302199" algn="l">
              <a:spcBef>
                <a:spcPts val="293"/>
              </a:spcBef>
              <a:spcAft>
                <a:spcPts val="0"/>
              </a:spcAft>
              <a:buSzPts val="1600"/>
              <a:buChar char="•"/>
              <a:defRPr sz="1464">
                <a:solidFill>
                  <a:srgbClr val="023F88"/>
                </a:solidFill>
              </a:defRPr>
            </a:lvl5pPr>
            <a:lvl6pPr marL="2510577" lvl="5" indent="-313822" algn="l"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929006" lvl="6" indent="-313822" algn="l"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347436" lvl="7" indent="-313822" algn="l"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65865" lvl="8" indent="-313822" algn="l"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21386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0" y="-1"/>
            <a:ext cx="11142133" cy="766893"/>
            <a:chOff x="0" y="-1"/>
            <a:chExt cx="8356600" cy="766893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0"/>
              <a:ext cx="8356600" cy="766617"/>
            </a:xfrm>
            <a:prstGeom prst="rect">
              <a:avLst/>
            </a:prstGeom>
            <a:solidFill>
              <a:srgbClr val="D9D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0" y="-1"/>
              <a:ext cx="6489700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491224" y="675452"/>
              <a:ext cx="1865376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6" name="Title 1"/>
          <p:cNvSpPr>
            <a:spLocks noGrp="1"/>
          </p:cNvSpPr>
          <p:nvPr userDrawn="1">
            <p:ph type="title"/>
          </p:nvPr>
        </p:nvSpPr>
        <p:spPr>
          <a:xfrm>
            <a:off x="609603" y="152400"/>
            <a:ext cx="10483851" cy="457200"/>
          </a:xfrm>
        </p:spPr>
        <p:txBody>
          <a:bodyPr anchor="t">
            <a:noAutofit/>
          </a:bodyPr>
          <a:lstStyle>
            <a:lvl1pPr algn="l"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 userDrawn="1">
            <p:ph type="body" sz="quarter" idx="12"/>
          </p:nvPr>
        </p:nvSpPr>
        <p:spPr>
          <a:xfrm>
            <a:off x="609600" y="1524000"/>
            <a:ext cx="10871200" cy="1756809"/>
          </a:xfrm>
        </p:spPr>
        <p:txBody>
          <a:bodyPr/>
          <a:lstStyle>
            <a:lvl1pPr marL="0" indent="0"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marL="688975" indent="-231775">
              <a:buClr>
                <a:srgbClr val="00B0F0"/>
              </a:buClr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2pPr>
            <a:lvl3pPr marL="1027113" indent="-225425">
              <a:buClr>
                <a:srgbClr val="00B0F0"/>
              </a:buClr>
              <a:buFont typeface="Arial" pitchFamily="34" charset="0"/>
              <a:buChar char="•"/>
              <a:defRPr sz="2200">
                <a:latin typeface="Arial" pitchFamily="34" charset="0"/>
                <a:cs typeface="Arial" pitchFamily="34" charset="0"/>
              </a:defRPr>
            </a:lvl3pPr>
            <a:lvl4pPr marL="1377950" indent="-238125">
              <a:buClr>
                <a:srgbClr val="00B0F0"/>
              </a:buClr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B0F0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Slide Number Placeholder 10"/>
          <p:cNvSpPr>
            <a:spLocks noGrp="1"/>
          </p:cNvSpPr>
          <p:nvPr userDrawn="1">
            <p:ph type="sldNum" sz="quarter" idx="14"/>
          </p:nvPr>
        </p:nvSpPr>
        <p:spPr/>
        <p:txBody>
          <a:bodyPr/>
          <a:lstStyle/>
          <a:p>
            <a:fld id="{CFA9C6AD-F5D9-4909-94C3-E6A9EFC35C84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 userDrawn="1">
            <p:ph type="ftr" sz="quarter" idx="15"/>
          </p:nvPr>
        </p:nvSpPr>
        <p:spPr>
          <a:xfrm>
            <a:off x="609600" y="6467484"/>
            <a:ext cx="5791200" cy="27304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Presentation Name | CONFIDENTIAL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9" name="Picture 2" descr="C:\Users\jallison\AppData\Local\Temp\VMwareDnD\a0679ae3\DS_logo_portrait_format_4color_rgb_120206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0871" y="0"/>
            <a:ext cx="1051128" cy="7781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055337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640" y="6426313"/>
            <a:ext cx="3810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750" b="1" i="0" baseline="0">
                <a:solidFill>
                  <a:schemeClr val="bg1"/>
                </a:solidFill>
              </a:defRPr>
            </a:lvl1pPr>
          </a:lstStyle>
          <a:p>
            <a:pPr defTabSz="342875"/>
            <a:fld id="{040F5523-E37E-4041-88AB-B7187A588885}" type="slidenum">
              <a:rPr lang="en-US" smtClean="0">
                <a:solidFill>
                  <a:srgbClr val="FFFFFF"/>
                </a:solidFill>
              </a:rPr>
              <a:pPr defTabSz="342875"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2670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-72" charset="0"/>
              </a:defRPr>
            </a:lvl1pPr>
          </a:lstStyle>
          <a:p>
            <a:fld id="{11365D4D-0E28-41C0-A969-836BA4520A2A}" type="datetimeFigureOut">
              <a:rPr lang="en-US">
                <a:solidFill>
                  <a:prstClr val="black"/>
                </a:solidFill>
              </a:rPr>
              <a:pPr/>
              <a:t>6/18/2021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-72" charset="0"/>
              </a:defRPr>
            </a:lvl1pPr>
          </a:lstStyle>
          <a:p>
            <a:fld id="{2E484E59-8E79-4080-BB00-AB21E5723E05}" type="slidenum">
              <a:rPr lang="en-US">
                <a:solidFill>
                  <a:srgbClr val="5B6770"/>
                </a:solidFill>
              </a:rPr>
              <a:pPr/>
              <a:t>‹Nº›</a:t>
            </a:fld>
            <a:endParaRPr lang="en-US">
              <a:solidFill>
                <a:srgbClr val="5B67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766325"/>
      </p:ext>
    </p:extLst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823098"/>
            <a:ext cx="9144000" cy="268686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47780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66572A4-3055-46B9-9DCF-B136564F6562}" type="datetimeFigureOut">
              <a:rPr lang="es-ES" smtClean="0"/>
              <a:t>18/06/2021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D8C64-85CB-4D48-B6ED-AA102C2432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25547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42287-E5D6-4F28-AD66-73CD12226AD7}" type="datetimeFigureOut">
              <a:rPr lang="es-ES" smtClean="0"/>
              <a:t>18/06/2021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C49E-0CAC-42DD-B783-A1CB330D03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77214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7715832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4" y="3079298"/>
            <a:ext cx="11161712" cy="699404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7408" y="3887300"/>
            <a:ext cx="11160000" cy="477805"/>
          </a:xfrm>
        </p:spPr>
        <p:txBody>
          <a:bodyPr/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2400"/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66763" y="6282000"/>
            <a:ext cx="11160000" cy="242356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300"/>
              </a:spcAft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67F998-4E5D-4661-8D69-9645ABDA1A6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80545F0B-949F-49C6-B5AF-BE74B46CD9E6}" type="slidenum">
              <a:rPr lang="en-GB" altLang="en-US"/>
              <a:pPr/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079556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4" y="3134698"/>
            <a:ext cx="11161712" cy="644004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7408" y="3887300"/>
            <a:ext cx="11160000" cy="394705"/>
          </a:xfrm>
        </p:spPr>
        <p:txBody>
          <a:bodyPr/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1800"/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66763" y="6282989"/>
            <a:ext cx="7920000" cy="242356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300"/>
              </a:spcAft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489F6-44B2-4A93-9F98-8768D53C499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2761C0EC-D28B-4724-B5D0-A856DC0E1468}" type="slidenum">
              <a:rPr lang="en-GB" altLang="en-US"/>
              <a:pPr/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30647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66763" y="6282989"/>
            <a:ext cx="7920000" cy="242356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300"/>
              </a:spcAft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BB4F3D9-F716-41B6-BFFF-AF57E0FF877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12333F72-91A3-446A-BC34-C154B47EF15D}" type="slidenum">
              <a:rPr lang="en-GB" altLang="en-US"/>
              <a:pPr/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007374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422203"/>
            <a:ext cx="5544000" cy="15596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3338" y="1422203"/>
            <a:ext cx="5544000" cy="15596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66763" y="6282989"/>
            <a:ext cx="7920000" cy="242356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300"/>
              </a:spcAft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6425A-615F-435A-A79F-D7311D0E140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77AF66AA-83EF-4D60-B6F5-3CB400C8150E}" type="slidenum">
              <a:rPr lang="en-GB" altLang="en-US"/>
              <a:pPr/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298589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7FC26E-A727-4717-9A46-6596939F4C96}"/>
              </a:ext>
            </a:extLst>
          </p:cNvPr>
          <p:cNvSpPr/>
          <p:nvPr userDrawn="1"/>
        </p:nvSpPr>
        <p:spPr>
          <a:xfrm>
            <a:off x="695575" y="1422870"/>
            <a:ext cx="73445" cy="10066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07571" eaLnBrk="0" hangingPunct="0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DCD364-AC81-41FF-A17F-E34E503F3E67}"/>
              </a:ext>
            </a:extLst>
          </p:cNvPr>
          <p:cNvSpPr/>
          <p:nvPr userDrawn="1"/>
        </p:nvSpPr>
        <p:spPr>
          <a:xfrm>
            <a:off x="4475873" y="1422870"/>
            <a:ext cx="72006" cy="10066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07571" eaLnBrk="0" hangingPunct="0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F72F78-6BB9-4C43-BC79-83BC70ABACD9}"/>
              </a:ext>
            </a:extLst>
          </p:cNvPr>
          <p:cNvSpPr/>
          <p:nvPr userDrawn="1"/>
        </p:nvSpPr>
        <p:spPr>
          <a:xfrm>
            <a:off x="8256171" y="1422870"/>
            <a:ext cx="72006" cy="10066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07571" eaLnBrk="0" hangingPunct="0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422203"/>
            <a:ext cx="3600450" cy="15596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7930" y="1422203"/>
            <a:ext cx="3600000" cy="15596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66763" y="6282989"/>
            <a:ext cx="7920000" cy="242356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300"/>
              </a:spcAft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8328648" y="1422203"/>
            <a:ext cx="3600000" cy="15596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4AC775C-C98C-43C2-8224-5A8BA1B97AF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03443C57-19D2-471A-BD40-DC99E2802EE3}" type="slidenum">
              <a:rPr lang="en-GB" altLang="en-US"/>
              <a:pPr/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223396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422203"/>
            <a:ext cx="5544000" cy="15596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66763" y="6282989"/>
            <a:ext cx="7920000" cy="242356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300"/>
              </a:spcAft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4"/>
          </p:nvPr>
        </p:nvSpPr>
        <p:spPr>
          <a:xfrm>
            <a:off x="6383339" y="1412876"/>
            <a:ext cx="5472000" cy="358991"/>
          </a:xfrm>
          <a:solidFill>
            <a:schemeClr val="tx2">
              <a:lumMod val="20000"/>
              <a:lumOff val="80000"/>
            </a:schemeClr>
          </a:solidFill>
        </p:spPr>
        <p:txBody>
          <a:bodyPr rtlCol="0"/>
          <a:lstStyle/>
          <a:p>
            <a:pPr lvl="0"/>
            <a:r>
              <a:rPr lang="en-US" noProof="0" dirty="0"/>
              <a:t>Click icon to add chart</a:t>
            </a:r>
            <a:endParaRPr lang="en-GB" noProof="0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260ED4-5D74-472F-A5CC-CF8E20307DF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EC87BA66-8055-4584-B424-BFB6EE514057}" type="slidenum">
              <a:rPr lang="en-GB" altLang="en-US"/>
              <a:pPr/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03789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"/>
            <a:ext cx="10515600" cy="914399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ct val="80000"/>
              </a:lnSpc>
              <a:defRPr sz="2400" kern="800" spc="-15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640" y="6426313"/>
            <a:ext cx="3810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750" b="1" i="0" baseline="0">
                <a:solidFill>
                  <a:schemeClr val="bg1"/>
                </a:solidFill>
              </a:defRPr>
            </a:lvl1pPr>
          </a:lstStyle>
          <a:p>
            <a:pPr defTabSz="342875"/>
            <a:fld id="{040F5523-E37E-4041-88AB-B7187A588885}" type="slidenum">
              <a:rPr lang="en-US" smtClean="0">
                <a:solidFill>
                  <a:srgbClr val="FFFFFF"/>
                </a:solidFill>
              </a:rPr>
              <a:pPr defTabSz="342875"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2761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66763" y="6282989"/>
            <a:ext cx="7920000" cy="242356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300"/>
              </a:spcAft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817BC89-9D28-42D5-BA4F-21A209B9B20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CE15253F-662C-4E38-ABC0-C86DA554E080}" type="slidenum">
              <a:rPr lang="en-GB" altLang="en-US"/>
              <a:pPr/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57030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66763" y="6282989"/>
            <a:ext cx="7920000" cy="242356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300"/>
              </a:spcAft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6FB9CE7-E12D-428A-BAC5-256152B1A24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75D0F80D-2BB1-4376-B483-4A980E6FE9B1}" type="slidenum">
              <a:rPr lang="en-GB" altLang="en-US"/>
              <a:pPr/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6531397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&amp; Content (Blue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>
            <a:extLst>
              <a:ext uri="{FF2B5EF4-FFF2-40B4-BE49-F238E27FC236}">
                <a16:creationId xmlns:a16="http://schemas.microsoft.com/office/drawing/2014/main" id="{01C5A15C-DF97-4BAB-A633-5EAC2A372FD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11142158" cy="969222"/>
            <a:chOff x="0" y="-1"/>
            <a:chExt cx="8356600" cy="96872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5D489FD-B7AF-4DA4-9119-0089327E8ECC}"/>
                </a:ext>
              </a:extLst>
            </p:cNvPr>
            <p:cNvSpPr/>
            <p:nvPr userDrawn="1"/>
          </p:nvSpPr>
          <p:spPr>
            <a:xfrm>
              <a:off x="0" y="-1"/>
              <a:ext cx="8356600" cy="968722"/>
            </a:xfrm>
            <a:prstGeom prst="rect">
              <a:avLst/>
            </a:prstGeom>
            <a:solidFill>
              <a:srgbClr val="D9D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07571" eaLnBrk="0" hangingPunct="0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97CCCC4-C8BA-4C69-96B6-8A6EF3DEF2BB}"/>
                </a:ext>
              </a:extLst>
            </p:cNvPr>
            <p:cNvSpPr/>
            <p:nvPr userDrawn="1"/>
          </p:nvSpPr>
          <p:spPr>
            <a:xfrm>
              <a:off x="0" y="-1"/>
              <a:ext cx="6490217" cy="9212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07571" eaLnBrk="0" hangingPunct="0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2161698-5ED0-4F13-8A30-EE247286E450}"/>
                </a:ext>
              </a:extLst>
            </p:cNvPr>
            <p:cNvSpPr/>
            <p:nvPr userDrawn="1"/>
          </p:nvSpPr>
          <p:spPr>
            <a:xfrm>
              <a:off x="6491297" y="876599"/>
              <a:ext cx="1865303" cy="9212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07571" eaLnBrk="0" hangingPunct="0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2" name="Picture 2" descr="\\ATEM_SFO\Clients\DSK_Daiichi_Sankyo\DSK_80_12142_PPT_Redesign\DSK_Design\Final_Artwork\Images\DS_logo_portrait_format_4color_rgb_120206.png">
            <a:extLst>
              <a:ext uri="{FF2B5EF4-FFF2-40B4-BE49-F238E27FC236}">
                <a16:creationId xmlns:a16="http://schemas.microsoft.com/office/drawing/2014/main" id="{4C5D7AC8-CF8B-41B2-909F-8E870F2BFD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4877" y="0"/>
            <a:ext cx="1067124" cy="93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3" y="152400"/>
            <a:ext cx="10483851" cy="457200"/>
          </a:xfrm>
        </p:spPr>
        <p:txBody>
          <a:bodyPr anchor="t">
            <a:noAutofit/>
          </a:bodyPr>
          <a:lstStyle>
            <a:lvl1pPr algn="l"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609601" y="1524001"/>
            <a:ext cx="10871200" cy="1765052"/>
          </a:xfr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00B0F0"/>
                </a:solidFill>
                <a:latin typeface="Arial" pitchFamily="34" charset="0"/>
                <a:cs typeface="Arial" pitchFamily="34" charset="0"/>
              </a:defRPr>
            </a:lvl1pPr>
            <a:lvl2pPr marL="688979" indent="-231777">
              <a:buClr>
                <a:srgbClr val="00B0F0"/>
              </a:buClr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2pPr>
            <a:lvl3pPr marL="1027120" indent="-225426">
              <a:buClr>
                <a:srgbClr val="00B0F0"/>
              </a:buClr>
              <a:buFont typeface="Arial" pitchFamily="34" charset="0"/>
              <a:buChar char="•"/>
              <a:defRPr sz="2200">
                <a:latin typeface="Arial" pitchFamily="34" charset="0"/>
                <a:cs typeface="Arial" pitchFamily="34" charset="0"/>
              </a:defRPr>
            </a:lvl3pPr>
            <a:lvl4pPr marL="1377959" indent="-238126">
              <a:buClr>
                <a:srgbClr val="00B0F0"/>
              </a:buClr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4pPr>
            <a:lvl5pPr marL="2057413" indent="-228602">
              <a:buClr>
                <a:srgbClr val="00B0F0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8533" y="561537"/>
            <a:ext cx="10465240" cy="35286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9">
            <a:extLst>
              <a:ext uri="{FF2B5EF4-FFF2-40B4-BE49-F238E27FC236}">
                <a16:creationId xmlns:a16="http://schemas.microsoft.com/office/drawing/2014/main" id="{D4F86D5D-C439-48DD-8F31-3DDC20C988B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C98ADD5-6B7B-41B2-AA78-22B6B6A61276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3251EA64-E7DB-4125-BE04-0B97C452C00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09169" y="6467720"/>
            <a:ext cx="5792136" cy="2721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 defTabSz="407571" eaLnBrk="0" hangingPunct="0">
              <a:defRPr/>
            </a:pPr>
            <a:r>
              <a:rPr lang="en-US">
                <a:latin typeface="Arial" panose="020B0604020202020204" pitchFamily="34" charset="0"/>
                <a:ea typeface="Arial Unicode MS" panose="020B0604020202020204" pitchFamily="34" charset="-128"/>
              </a:rPr>
              <a:t>Presentation Name | CONFIDENTIAL</a:t>
            </a:r>
          </a:p>
        </p:txBody>
      </p:sp>
    </p:spTree>
    <p:extLst>
      <p:ext uri="{BB962C8B-B14F-4D97-AF65-F5344CB8AC3E}">
        <p14:creationId xmlns:p14="http://schemas.microsoft.com/office/powerpoint/2010/main" val="1476179583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7"/>
          <p:cNvSpPr>
            <a:spLocks noGrp="1"/>
          </p:cNvSpPr>
          <p:nvPr>
            <p:ph sz="quarter" idx="17"/>
          </p:nvPr>
        </p:nvSpPr>
        <p:spPr>
          <a:xfrm>
            <a:off x="457200" y="1554480"/>
            <a:ext cx="11277600" cy="1530458"/>
          </a:xfrm>
        </p:spPr>
        <p:txBody>
          <a:bodyPr/>
          <a:lstStyle>
            <a:lvl1pPr marL="182882" indent="-182882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49B9A811-3172-4E89-9EE8-44F680C27BE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501477" y="6448998"/>
            <a:ext cx="9522030" cy="22898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prstClr val="black"/>
                </a:solidFill>
                <a:cs typeface="+mn-cs"/>
              </a:defRPr>
            </a:lvl1pPr>
          </a:lstStyle>
          <a:p>
            <a:pPr defTabSz="407571" eaLnBrk="0" hangingPunct="0">
              <a:defRPr/>
            </a:pPr>
            <a:r>
              <a:rPr lang="en-GB">
                <a:latin typeface="Arial" panose="020B0604020202020204" pitchFamily="34" charset="0"/>
                <a:ea typeface="Arial Unicode MS" panose="020B0604020202020204" pitchFamily="34" charset="-128"/>
              </a:rPr>
              <a:t>e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DF67E8D9-A07D-40A9-8447-9A7DC15D8FA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456517" y="6398623"/>
            <a:ext cx="302424" cy="283649"/>
          </a:xfrm>
        </p:spPr>
        <p:txBody>
          <a:bodyPr/>
          <a:lstStyle>
            <a:lvl1pPr>
              <a:defRPr sz="998"/>
            </a:lvl1pPr>
          </a:lstStyle>
          <a:p>
            <a:fld id="{E7E40832-CCA2-4466-9CF7-CEE2C3FE08F0}" type="slidenum">
              <a:rPr lang="uk-UA" altLang="en-US"/>
              <a:pPr/>
              <a:t>‹Nº›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426699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06533"/>
            <a:ext cx="10515600" cy="52651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ct val="80000"/>
              </a:lnSpc>
              <a:defRPr sz="2100" kern="800" spc="-15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7F6EDC1-ACC8-E44A-9706-9623BA00C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8640" y="6426313"/>
            <a:ext cx="3810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563" b="1" i="0" baseline="0">
                <a:solidFill>
                  <a:schemeClr val="bg1"/>
                </a:solidFill>
              </a:defRPr>
            </a:lvl1pPr>
          </a:lstStyle>
          <a:p>
            <a:pPr defTabSz="342875"/>
            <a:fld id="{040F5523-E37E-4041-88AB-B7187A588885}" type="slidenum">
              <a:rPr lang="en-US" smtClean="0">
                <a:solidFill>
                  <a:srgbClr val="FFFFFF"/>
                </a:solidFill>
              </a:rPr>
              <a:pPr defTabSz="342875"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61E4208-645F-F045-A877-8C15F38CBE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6963" y="514953"/>
            <a:ext cx="10515917" cy="550369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b="0" i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257157" indent="0">
              <a:buNone/>
              <a:defRPr b="0" i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514312" indent="0">
              <a:buNone/>
              <a:defRPr b="0" i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771467" indent="0">
              <a:buNone/>
              <a:defRPr b="0" i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028623" indent="0">
              <a:buNone/>
              <a:defRPr b="0" i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5967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72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24" Type="http://schemas.openxmlformats.org/officeDocument/2006/relationships/image" Target="../media/image8.jpeg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23" Type="http://schemas.openxmlformats.org/officeDocument/2006/relationships/theme" Target="../theme/theme8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slideLayout" Target="../slideLayouts/slideLayout7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image" Target="../media/image8.jpeg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D4F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737600" y="6550304"/>
            <a:ext cx="2844800" cy="1711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CFA9C6AD-F5D9-4909-94C3-E6A9EFC35C8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3" y="228600"/>
            <a:ext cx="104838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527049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609600" y="6467484"/>
            <a:ext cx="57912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Presentation Name |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</p:sldLayoutIdLst>
  <p:transition>
    <p:fade/>
  </p:transition>
  <p:hf hdr="0" dt="0"/>
  <p:txStyles>
    <p:titleStyle>
      <a:lvl1pPr marL="0" marR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FontTx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576263" indent="-238125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027113" indent="-225425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•"/>
        <a:defRPr sz="2200" kern="1200">
          <a:solidFill>
            <a:schemeClr val="bg1"/>
          </a:solidFill>
          <a:latin typeface="+mn-lt"/>
          <a:ea typeface="+mn-ea"/>
          <a:cs typeface="+mn-cs"/>
        </a:defRPr>
      </a:lvl3pPr>
      <a:lvl4pPr marL="1490663" indent="-238125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669" y="6463763"/>
            <a:ext cx="1828800" cy="3218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640" y="6426313"/>
            <a:ext cx="3810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563" b="1" i="0" baseline="0">
                <a:solidFill>
                  <a:schemeClr val="bg1"/>
                </a:solidFill>
              </a:defRPr>
            </a:lvl1pPr>
          </a:lstStyle>
          <a:p>
            <a:pPr defTabSz="342875" fontAlgn="auto">
              <a:spcBef>
                <a:spcPts val="0"/>
              </a:spcBef>
              <a:spcAft>
                <a:spcPts val="0"/>
              </a:spcAft>
            </a:pPr>
            <a:fld id="{040F5523-E37E-4041-88AB-B7187A588885}" type="slidenum">
              <a:rPr lang="en-US" smtClean="0">
                <a:solidFill>
                  <a:srgbClr val="FFFFFF"/>
                </a:solidFill>
                <a:latin typeface="Calibri"/>
                <a:cs typeface="+mn-cs"/>
              </a:rPr>
              <a:pPr defTabSz="342875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US" dirty="0">
              <a:solidFill>
                <a:srgbClr val="FFFFFF"/>
              </a:solidFill>
              <a:latin typeface="Calibri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6027B-1A6C-4652-A583-038B3DB9CF6B}"/>
              </a:ext>
            </a:extLst>
          </p:cNvPr>
          <p:cNvSpPr>
            <a:spLocks noGrp="1"/>
          </p:cNvSpPr>
          <p:nvPr userDrawn="1"/>
        </p:nvSpPr>
        <p:spPr>
          <a:xfrm>
            <a:off x="4038600" y="6471713"/>
            <a:ext cx="4114800" cy="27432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75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CONFIDENTIAL. For internal education only.</a:t>
            </a:r>
            <a:endParaRPr lang="en-US" sz="75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0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</p:sldLayoutIdLst>
  <p:hf hdr="0" dt="0"/>
  <p:txStyles>
    <p:titleStyle>
      <a:lvl1pPr algn="l" defTabSz="514313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79" indent="-128579" algn="l" defTabSz="514313" rtl="0" eaLnBrk="1" latinLnBrk="0" hangingPunct="1">
        <a:lnSpc>
          <a:spcPct val="90000"/>
        </a:lnSpc>
        <a:spcBef>
          <a:spcPts val="563"/>
        </a:spcBef>
        <a:buFont typeface="Arial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36" indent="-128579" algn="l" defTabSz="514313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890" indent="-128579" algn="l" defTabSz="514313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46" indent="-128579" algn="l" defTabSz="514313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01" indent="-128579" algn="l" defTabSz="514313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358" indent="-128579" algn="l" defTabSz="514313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12" indent="-128579" algn="l" defTabSz="514313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669" indent="-128579" algn="l" defTabSz="514313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826" indent="-128579" algn="l" defTabSz="514313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1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56" algn="l" defTabSz="51431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13" algn="l" defTabSz="51431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468" algn="l" defTabSz="51431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24" algn="l" defTabSz="51431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779" algn="l" defTabSz="51431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2935" algn="l" defTabSz="51431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090" algn="l" defTabSz="51431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246" algn="l" defTabSz="51431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512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669" y="6463763"/>
            <a:ext cx="1828800" cy="3218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640" y="6426313"/>
            <a:ext cx="3810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563" b="1" i="0" baseline="0">
                <a:solidFill>
                  <a:schemeClr val="bg1"/>
                </a:solidFill>
              </a:defRPr>
            </a:lvl1pPr>
          </a:lstStyle>
          <a:p>
            <a:pPr defTabSz="342875" fontAlgn="auto">
              <a:spcBef>
                <a:spcPts val="0"/>
              </a:spcBef>
              <a:spcAft>
                <a:spcPts val="0"/>
              </a:spcAft>
            </a:pPr>
            <a:fld id="{040F5523-E37E-4041-88AB-B7187A588885}" type="slidenum">
              <a:rPr lang="en-US" smtClean="0">
                <a:solidFill>
                  <a:srgbClr val="FFFFFF"/>
                </a:solidFill>
                <a:latin typeface="Calibri" panose="020F0502020204030204"/>
                <a:cs typeface="+mn-cs"/>
              </a:rPr>
              <a:pPr defTabSz="342875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US" dirty="0">
              <a:solidFill>
                <a:srgbClr val="FFFFFF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1097279" y="6426312"/>
            <a:ext cx="56342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25" cap="all" baseline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FFFFFF"/>
                </a:solidFill>
                <a:latin typeface="Calibri" panose="020F0502020204030204"/>
                <a:cs typeface="+mn-cs"/>
              </a:rPr>
              <a:t>Copyright © 2018 Esperion. All Rights Reserved</a:t>
            </a:r>
            <a:endParaRPr lang="en-US" dirty="0">
              <a:solidFill>
                <a:srgbClr val="FFFFFF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899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</p:sldLayoutIdLst>
  <p:hf hdr="0" dt="0"/>
  <p:txStyles>
    <p:titleStyle>
      <a:lvl1pPr algn="l" defTabSz="514313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79" indent="-128579" algn="l" defTabSz="514313" rtl="0" eaLnBrk="1" latinLnBrk="0" hangingPunct="1">
        <a:lnSpc>
          <a:spcPct val="90000"/>
        </a:lnSpc>
        <a:spcBef>
          <a:spcPts val="563"/>
        </a:spcBef>
        <a:buFont typeface="Arial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36" indent="-128579" algn="l" defTabSz="514313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890" indent="-128579" algn="l" defTabSz="514313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46" indent="-128579" algn="l" defTabSz="514313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01" indent="-128579" algn="l" defTabSz="514313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358" indent="-128579" algn="l" defTabSz="514313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12" indent="-128579" algn="l" defTabSz="514313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669" indent="-128579" algn="l" defTabSz="514313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826" indent="-128579" algn="l" defTabSz="514313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1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56" algn="l" defTabSz="51431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13" algn="l" defTabSz="51431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468" algn="l" defTabSz="51431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24" algn="l" defTabSz="51431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779" algn="l" defTabSz="51431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2935" algn="l" defTabSz="51431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090" algn="l" defTabSz="51431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246" algn="l" defTabSz="51431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669" y="6463763"/>
            <a:ext cx="1828800" cy="3218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640" y="6426313"/>
            <a:ext cx="3810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563" b="1" i="0" baseline="0">
                <a:solidFill>
                  <a:schemeClr val="bg1"/>
                </a:solidFill>
              </a:defRPr>
            </a:lvl1pPr>
          </a:lstStyle>
          <a:p>
            <a:pPr defTabSz="342875" fontAlgn="auto">
              <a:spcBef>
                <a:spcPts val="0"/>
              </a:spcBef>
              <a:spcAft>
                <a:spcPts val="0"/>
              </a:spcAft>
            </a:pPr>
            <a:fld id="{040F5523-E37E-4041-88AB-B7187A588885}" type="slidenum">
              <a:rPr lang="en-US" smtClean="0">
                <a:solidFill>
                  <a:srgbClr val="FFFFFF"/>
                </a:solidFill>
                <a:latin typeface="Calibri"/>
                <a:cs typeface="+mn-cs"/>
              </a:rPr>
              <a:pPr defTabSz="342875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US" dirty="0">
              <a:solidFill>
                <a:srgbClr val="FFFFFF"/>
              </a:solidFill>
              <a:latin typeface="Calibri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6027B-1A6C-4652-A583-038B3DB9CF6B}"/>
              </a:ext>
            </a:extLst>
          </p:cNvPr>
          <p:cNvSpPr>
            <a:spLocks noGrp="1"/>
          </p:cNvSpPr>
          <p:nvPr userDrawn="1"/>
        </p:nvSpPr>
        <p:spPr>
          <a:xfrm>
            <a:off x="4038600" y="6471713"/>
            <a:ext cx="4114800" cy="27432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75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CONFIDENTIAL. For internal education only.</a:t>
            </a:r>
            <a:endParaRPr lang="en-US" sz="75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9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7" r:id="rId6"/>
  </p:sldLayoutIdLst>
  <p:hf hdr="0" dt="0"/>
  <p:txStyles>
    <p:titleStyle>
      <a:lvl1pPr algn="l" defTabSz="514313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79" indent="-128579" algn="l" defTabSz="514313" rtl="0" eaLnBrk="1" latinLnBrk="0" hangingPunct="1">
        <a:lnSpc>
          <a:spcPct val="90000"/>
        </a:lnSpc>
        <a:spcBef>
          <a:spcPts val="563"/>
        </a:spcBef>
        <a:buFont typeface="Arial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36" indent="-128579" algn="l" defTabSz="514313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890" indent="-128579" algn="l" defTabSz="514313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46" indent="-128579" algn="l" defTabSz="514313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01" indent="-128579" algn="l" defTabSz="514313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358" indent="-128579" algn="l" defTabSz="514313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12" indent="-128579" algn="l" defTabSz="514313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669" indent="-128579" algn="l" defTabSz="514313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826" indent="-128579" algn="l" defTabSz="514313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1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56" algn="l" defTabSz="51431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13" algn="l" defTabSz="51431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468" algn="l" defTabSz="51431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24" algn="l" defTabSz="51431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779" algn="l" defTabSz="51431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2935" algn="l" defTabSz="51431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090" algn="l" defTabSz="51431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246" algn="l" defTabSz="51431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512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669" y="6463763"/>
            <a:ext cx="1828800" cy="3218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640" y="6426313"/>
            <a:ext cx="3810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563" b="1" i="0" baseline="0">
                <a:solidFill>
                  <a:schemeClr val="bg1"/>
                </a:solidFill>
              </a:defRPr>
            </a:lvl1pPr>
          </a:lstStyle>
          <a:p>
            <a:pPr defTabSz="342875" fontAlgn="auto">
              <a:spcBef>
                <a:spcPts val="0"/>
              </a:spcBef>
              <a:spcAft>
                <a:spcPts val="0"/>
              </a:spcAft>
            </a:pPr>
            <a:fld id="{040F5523-E37E-4041-88AB-B7187A588885}" type="slidenum">
              <a:rPr lang="en-US" smtClean="0">
                <a:solidFill>
                  <a:srgbClr val="FFFFFF"/>
                </a:solidFill>
                <a:latin typeface="Calibri"/>
                <a:cs typeface="+mn-cs"/>
              </a:rPr>
              <a:pPr defTabSz="342875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US" dirty="0">
              <a:solidFill>
                <a:srgbClr val="FFFFFF"/>
              </a:solidFill>
              <a:latin typeface="Calibri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6027B-1A6C-4652-A583-038B3DB9CF6B}"/>
              </a:ext>
            </a:extLst>
          </p:cNvPr>
          <p:cNvSpPr>
            <a:spLocks noGrp="1"/>
          </p:cNvSpPr>
          <p:nvPr userDrawn="1"/>
        </p:nvSpPr>
        <p:spPr>
          <a:xfrm>
            <a:off x="4038600" y="6471713"/>
            <a:ext cx="4114800" cy="27432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75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CONFIDENTIAL. For internal education only.</a:t>
            </a:r>
            <a:endParaRPr lang="en-US" sz="75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280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5" r:id="rId6"/>
  </p:sldLayoutIdLst>
  <p:hf hdr="0" dt="0"/>
  <p:txStyles>
    <p:titleStyle>
      <a:lvl1pPr algn="l" defTabSz="514313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79" indent="-128579" algn="l" defTabSz="514313" rtl="0" eaLnBrk="1" latinLnBrk="0" hangingPunct="1">
        <a:lnSpc>
          <a:spcPct val="90000"/>
        </a:lnSpc>
        <a:spcBef>
          <a:spcPts val="563"/>
        </a:spcBef>
        <a:buFont typeface="Arial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36" indent="-128579" algn="l" defTabSz="514313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890" indent="-128579" algn="l" defTabSz="514313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46" indent="-128579" algn="l" defTabSz="514313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01" indent="-128579" algn="l" defTabSz="514313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358" indent="-128579" algn="l" defTabSz="514313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12" indent="-128579" algn="l" defTabSz="514313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669" indent="-128579" algn="l" defTabSz="514313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826" indent="-128579" algn="l" defTabSz="514313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1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56" algn="l" defTabSz="51431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13" algn="l" defTabSz="51431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468" algn="l" defTabSz="51431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24" algn="l" defTabSz="51431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779" algn="l" defTabSz="51431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2935" algn="l" defTabSz="51431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090" algn="l" defTabSz="51431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246" algn="l" defTabSz="51431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512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457201" y="381762"/>
            <a:ext cx="11277601" cy="9144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457199" y="6426200"/>
            <a:ext cx="301752" cy="228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lang="en-US" sz="600" smtClean="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EA50592-68B3-474E-96BA-04A252C6669C}" type="slidenum">
              <a:rPr lang="uk-UA" smtClean="0">
                <a:solidFill>
                  <a:srgbClr val="343F49"/>
                </a:solidFill>
                <a:latin typeface="Arial" panose="020B060402020202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uk-UA" dirty="0">
              <a:solidFill>
                <a:srgbClr val="343F49"/>
              </a:solidFill>
              <a:latin typeface="Arial" panose="020B0604020202020204"/>
              <a:cs typeface="+mn-cs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idx="1"/>
          </p:nvPr>
        </p:nvSpPr>
        <p:spPr>
          <a:xfrm>
            <a:off x="457200" y="1554480"/>
            <a:ext cx="11277600" cy="41605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E11B1-9034-CF4E-BF46-9407CDE064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5301" y="6426200"/>
            <a:ext cx="8073899" cy="2286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lang="en-US" sz="600" i="0" smtClean="0">
                <a:solidFill>
                  <a:schemeClr val="tx1"/>
                </a:solidFill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de-DE">
                <a:solidFill>
                  <a:srgbClr val="343F49"/>
                </a:solidFill>
                <a:latin typeface="Arial" panose="020B0604020202020204"/>
                <a:cs typeface="+mn-cs"/>
              </a:rPr>
              <a:t>e</a:t>
            </a:r>
            <a:endParaRPr lang="de-DE" dirty="0">
              <a:solidFill>
                <a:srgbClr val="343F49"/>
              </a:solidFill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407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9" r:id="rId12"/>
  </p:sldLayoutIdLst>
  <p:hf hdr="0" dt="0"/>
  <p:txStyles>
    <p:titleStyle>
      <a:lvl1pPr algn="l" defTabSz="685800" rtl="0" eaLnBrk="1" latinLnBrk="0" hangingPunct="1">
        <a:lnSpc>
          <a:spcPts val="2625"/>
        </a:lnSpc>
        <a:spcBef>
          <a:spcPct val="0"/>
        </a:spcBef>
        <a:buNone/>
        <a:defRPr sz="225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Clr>
          <a:schemeClr val="accent2"/>
        </a:buClr>
        <a:buSzPct val="100000"/>
        <a:buFont typeface="Arial" panose="020B0604020202020204" pitchFamily="34" charset="0"/>
        <a:buChar char="•"/>
        <a:tabLst/>
        <a:defRPr lang="en-US" sz="1200" kern="1200" baseline="0" dirty="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137160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Clr>
          <a:schemeClr val="accent2"/>
        </a:buClr>
        <a:buSzPct val="100000"/>
        <a:buFont typeface="Arial" panose="020B0604020202020204" pitchFamily="34" charset="0"/>
        <a:buChar char="•"/>
        <a:tabLst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411480" indent="-137160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Clr>
          <a:schemeClr val="accent2"/>
        </a:buClr>
        <a:buSzPct val="100000"/>
        <a:buFont typeface="Arial" panose="020B0604020202020204" pitchFamily="34" charset="0"/>
        <a:buChar char="•"/>
        <a:tabLst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548640" marR="0" indent="-137160" algn="l" defTabSz="685800" rtl="0" eaLnBrk="1" fontAlgn="auto" latinLnBrk="0" hangingPunct="1">
        <a:lnSpc>
          <a:spcPct val="100000"/>
        </a:lnSpc>
        <a:spcBef>
          <a:spcPts val="0"/>
        </a:spcBef>
        <a:spcAft>
          <a:spcPts val="450"/>
        </a:spcAft>
        <a:buClr>
          <a:schemeClr val="accent2"/>
        </a:buClr>
        <a:buSzPct val="100000"/>
        <a:buFont typeface="Arial" panose="020B0604020202020204" pitchFamily="34" charset="0"/>
        <a:buChar char="•"/>
        <a:tabLst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685800" indent="-137160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2816" userDrawn="1">
          <p15:clr>
            <a:srgbClr val="F26B43"/>
          </p15:clr>
        </p15:guide>
        <p15:guide id="3" orient="horz" pos="3600" userDrawn="1">
          <p15:clr>
            <a:srgbClr val="F26B43"/>
          </p15:clr>
        </p15:guide>
        <p15:guide id="4" orient="horz" pos="288" userDrawn="1">
          <p15:clr>
            <a:srgbClr val="F26B43"/>
          </p15:clr>
        </p15:guide>
        <p15:guide id="5" orient="horz" pos="4176" userDrawn="1">
          <p15:clr>
            <a:srgbClr val="F26B43"/>
          </p15:clr>
        </p15:guide>
        <p15:guide id="6" pos="1344" userDrawn="1">
          <p15:clr>
            <a:srgbClr val="F26B43"/>
          </p15:clr>
        </p15:guide>
        <p15:guide id="7" pos="1600" userDrawn="1">
          <p15:clr>
            <a:srgbClr val="F26B43"/>
          </p15:clr>
        </p15:guide>
        <p15:guide id="8" pos="2560" userDrawn="1">
          <p15:clr>
            <a:srgbClr val="F26B43"/>
          </p15:clr>
        </p15:guide>
        <p15:guide id="9" pos="3776" userDrawn="1">
          <p15:clr>
            <a:srgbClr val="F26B43"/>
          </p15:clr>
        </p15:guide>
        <p15:guide id="10" pos="4032" userDrawn="1">
          <p15:clr>
            <a:srgbClr val="F26B43"/>
          </p15:clr>
        </p15:guide>
        <p15:guide id="11" pos="4992" userDrawn="1">
          <p15:clr>
            <a:srgbClr val="F26B43"/>
          </p15:clr>
        </p15:guide>
        <p15:guide id="12" pos="5248" userDrawn="1">
          <p15:clr>
            <a:srgbClr val="F26B43"/>
          </p15:clr>
        </p15:guide>
        <p15:guide id="13" pos="6208" userDrawn="1">
          <p15:clr>
            <a:srgbClr val="F26B43"/>
          </p15:clr>
        </p15:guide>
        <p15:guide id="14" pos="6464" userDrawn="1">
          <p15:clr>
            <a:srgbClr val="F26B43"/>
          </p15:clr>
        </p15:guide>
        <p15:guide id="15" pos="7424" userDrawn="1">
          <p15:clr>
            <a:srgbClr val="F26B43"/>
          </p15:clr>
        </p15:guide>
        <p15:guide id="16" pos="7680" userDrawn="1">
          <p15:clr>
            <a:srgbClr val="F26B43"/>
          </p15:clr>
        </p15:guide>
        <p15:guide id="17" pos="8640" userDrawn="1">
          <p15:clr>
            <a:srgbClr val="F26B43"/>
          </p15:clr>
        </p15:guide>
        <p15:guide id="18" pos="8896" userDrawn="1">
          <p15:clr>
            <a:srgbClr val="F26B43"/>
          </p15:clr>
        </p15:guide>
        <p15:guide id="19" pos="9856" userDrawn="1">
          <p15:clr>
            <a:srgbClr val="F26B43"/>
          </p15:clr>
        </p15:guide>
        <p15:guide id="20" orient="horz" pos="1008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457199" y="381762"/>
            <a:ext cx="11277601" cy="9144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457199" y="6426200"/>
            <a:ext cx="301752" cy="228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lang="en-US" sz="800" smtClean="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EA50592-68B3-474E-96BA-04A252C6669C}" type="slidenum">
              <a:rPr lang="uk-UA">
                <a:solidFill>
                  <a:srgbClr val="343F49"/>
                </a:solidFill>
                <a:latin typeface="Arial" panose="020B060402020202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uk-UA" dirty="0">
              <a:solidFill>
                <a:srgbClr val="343F49"/>
              </a:solidFill>
              <a:latin typeface="Arial" panose="020B0604020202020204"/>
              <a:cs typeface="+mn-cs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idx="1"/>
          </p:nvPr>
        </p:nvSpPr>
        <p:spPr>
          <a:xfrm>
            <a:off x="457200" y="1554480"/>
            <a:ext cx="11277600" cy="41605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E11B1-9034-CF4E-BF46-9407CDE064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5300" y="6426200"/>
            <a:ext cx="9521700" cy="2286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 sz="800" i="0" smtClean="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dirty="0">
                <a:solidFill>
                  <a:srgbClr val="343F49"/>
                </a:solidFill>
                <a:latin typeface="Arial" panose="020B0604020202020204"/>
                <a:cs typeface="+mn-cs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8883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</p:sldLayoutIdLst>
  <p:hf hdr="0" dt="0"/>
  <p:txStyles>
    <p:titleStyle>
      <a:lvl1pPr algn="l" defTabSz="914400" rtl="0" eaLnBrk="1" latinLnBrk="0" hangingPunct="1">
        <a:lnSpc>
          <a:spcPts val="3500"/>
        </a:lnSpc>
        <a:spcBef>
          <a:spcPct val="0"/>
        </a:spcBef>
        <a:buNone/>
        <a:defRPr sz="30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2"/>
        </a:buClr>
        <a:buSzPct val="100000"/>
        <a:buFont typeface="Arial" panose="020B0604020202020204" pitchFamily="34" charset="0"/>
        <a:buChar char="•"/>
        <a:tabLst/>
        <a:defRPr lang="en-US" sz="1600" kern="1200" baseline="0" dirty="0">
          <a:solidFill>
            <a:schemeClr val="tx1"/>
          </a:solidFill>
          <a:latin typeface="+mn-lt"/>
          <a:ea typeface="+mn-ea"/>
          <a:cs typeface="+mn-cs"/>
        </a:defRPr>
      </a:lvl1pPr>
      <a:lvl2pPr marL="36576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2"/>
        </a:buClr>
        <a:buSzPct val="100000"/>
        <a:buFont typeface="Arial" panose="020B0604020202020204" pitchFamily="34" charset="0"/>
        <a:buChar char="•"/>
        <a:tabLst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2"/>
        </a:buClr>
        <a:buSzPct val="100000"/>
        <a:buFont typeface="Arial" panose="020B0604020202020204" pitchFamily="34" charset="0"/>
        <a:buChar char="•"/>
        <a:tabLst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731520" marR="0" indent="-18288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2"/>
        </a:buClr>
        <a:buSzPct val="100000"/>
        <a:buFont typeface="Arial" panose="020B0604020202020204" pitchFamily="34" charset="0"/>
        <a:buChar char="•"/>
        <a:tabLst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F26B43"/>
          </p15:clr>
        </p15:guide>
        <p15:guide id="2" pos="2112">
          <p15:clr>
            <a:srgbClr val="F26B43"/>
          </p15:clr>
        </p15:guide>
        <p15:guide id="3" orient="horz" pos="3600">
          <p15:clr>
            <a:srgbClr val="F26B43"/>
          </p15:clr>
        </p15:guide>
        <p15:guide id="4" orient="horz" pos="288">
          <p15:clr>
            <a:srgbClr val="F26B43"/>
          </p15:clr>
        </p15:guide>
        <p15:guide id="5" orient="horz" pos="4176">
          <p15:clr>
            <a:srgbClr val="F26B43"/>
          </p15:clr>
        </p15:guide>
        <p15:guide id="6" pos="1008">
          <p15:clr>
            <a:srgbClr val="F26B43"/>
          </p15:clr>
        </p15:guide>
        <p15:guide id="7" pos="1200">
          <p15:clr>
            <a:srgbClr val="F26B43"/>
          </p15:clr>
        </p15:guide>
        <p15:guide id="8" pos="1920">
          <p15:clr>
            <a:srgbClr val="F26B43"/>
          </p15:clr>
        </p15:guide>
        <p15:guide id="9" pos="2832">
          <p15:clr>
            <a:srgbClr val="F26B43"/>
          </p15:clr>
        </p15:guide>
        <p15:guide id="10" pos="3024">
          <p15:clr>
            <a:srgbClr val="F26B43"/>
          </p15:clr>
        </p15:guide>
        <p15:guide id="11" pos="3744">
          <p15:clr>
            <a:srgbClr val="F26B43"/>
          </p15:clr>
        </p15:guide>
        <p15:guide id="12" pos="3936">
          <p15:clr>
            <a:srgbClr val="F26B43"/>
          </p15:clr>
        </p15:guide>
        <p15:guide id="13" pos="4656">
          <p15:clr>
            <a:srgbClr val="F26B43"/>
          </p15:clr>
        </p15:guide>
        <p15:guide id="14" pos="4848">
          <p15:clr>
            <a:srgbClr val="F26B43"/>
          </p15:clr>
        </p15:guide>
        <p15:guide id="15" pos="5568">
          <p15:clr>
            <a:srgbClr val="F26B43"/>
          </p15:clr>
        </p15:guide>
        <p15:guide id="16" pos="5760">
          <p15:clr>
            <a:srgbClr val="F26B43"/>
          </p15:clr>
        </p15:guide>
        <p15:guide id="17" pos="6480">
          <p15:clr>
            <a:srgbClr val="F26B43"/>
          </p15:clr>
        </p15:guide>
        <p15:guide id="18" pos="6672">
          <p15:clr>
            <a:srgbClr val="F26B43"/>
          </p15:clr>
        </p15:guide>
        <p15:guide id="19" pos="7392">
          <p15:clr>
            <a:srgbClr val="F26B43"/>
          </p15:clr>
        </p15:guide>
        <p15:guide id="20" orient="horz" pos="1008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918EAFA6-036B-428D-9FAB-7F8590195A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6141" y="567420"/>
            <a:ext cx="11162319" cy="56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1925A686-AB7D-4C96-BE14-F0E143A4ED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6141" y="1424310"/>
            <a:ext cx="11162319" cy="151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97913-B1D3-42BE-9742-65C80CA8EA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5304" y="6286943"/>
            <a:ext cx="460836" cy="233379"/>
          </a:xfrm>
          <a:prstGeom prst="rect">
            <a:avLst/>
          </a:prstGeom>
        </p:spPr>
        <p:txBody>
          <a:bodyPr vert="horz" wrap="square" lIns="36000" tIns="72000" rIns="36000" bIns="7200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lnSpc>
                <a:spcPct val="90000"/>
              </a:lnSpc>
              <a:spcAft>
                <a:spcPts val="295"/>
              </a:spcAft>
              <a:defRPr sz="635">
                <a:solidFill>
                  <a:srgbClr val="4D4F53"/>
                </a:solidFill>
              </a:defRPr>
            </a:lvl1pPr>
          </a:lstStyle>
          <a:p>
            <a:pPr defTabSz="407571" eaLnBrk="0" hangingPunct="0"/>
            <a:fld id="{62810FF4-7291-49D5-96BA-722EB3793387}" type="slidenum">
              <a:rPr lang="en-GB" altLang="en-US" smtClean="0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defTabSz="407571" eaLnBrk="0" hangingPunct="0"/>
              <a:t>‹Nº›</a:t>
            </a:fld>
            <a:endParaRPr lang="en-GB" altLang="en-US"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4358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  <p:sldLayoutId id="2147484013" r:id="rId12"/>
    <p:sldLayoutId id="2147484031" r:id="rId13"/>
    <p:sldLayoutId id="2147484032" r:id="rId14"/>
    <p:sldLayoutId id="2147484033" r:id="rId15"/>
    <p:sldLayoutId id="2147484034" r:id="rId16"/>
    <p:sldLayoutId id="2147484035" r:id="rId17"/>
    <p:sldLayoutId id="2147484036" r:id="rId18"/>
    <p:sldLayoutId id="2147484054" r:id="rId19"/>
    <p:sldLayoutId id="2147484055" r:id="rId20"/>
    <p:sldLayoutId id="2147484058" r:id="rId21"/>
    <p:sldLayoutId id="2147484059" r:id="rId22"/>
  </p:sldLayoutIdLst>
  <p:hf sldNum="0" hdr="0" ftr="0" dt="0"/>
  <p:txStyles>
    <p:titleStyle>
      <a:lvl1pPr algn="l" defTabSz="91307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994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1307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994" b="1">
          <a:solidFill>
            <a:schemeClr val="accent1"/>
          </a:solidFill>
          <a:latin typeface="Arial" panose="020B0604020202020204" pitchFamily="34" charset="0"/>
        </a:defRPr>
      </a:lvl2pPr>
      <a:lvl3pPr algn="l" defTabSz="91307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994" b="1">
          <a:solidFill>
            <a:schemeClr val="accent1"/>
          </a:solidFill>
          <a:latin typeface="Arial" panose="020B0604020202020204" pitchFamily="34" charset="0"/>
        </a:defRPr>
      </a:lvl3pPr>
      <a:lvl4pPr algn="l" defTabSz="91307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994" b="1">
          <a:solidFill>
            <a:schemeClr val="accent1"/>
          </a:solidFill>
          <a:latin typeface="Arial" panose="020B0604020202020204" pitchFamily="34" charset="0"/>
        </a:defRPr>
      </a:lvl4pPr>
      <a:lvl5pPr algn="l" defTabSz="91307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994" b="1">
          <a:solidFill>
            <a:schemeClr val="accent1"/>
          </a:solidFill>
          <a:latin typeface="Arial" panose="020B0604020202020204" pitchFamily="34" charset="0"/>
        </a:defRPr>
      </a:lvl5pPr>
      <a:lvl6pPr marL="414772" algn="l" defTabSz="913074" rtl="0" fontAlgn="base">
        <a:lnSpc>
          <a:spcPct val="90000"/>
        </a:lnSpc>
        <a:spcBef>
          <a:spcPct val="0"/>
        </a:spcBef>
        <a:spcAft>
          <a:spcPct val="0"/>
        </a:spcAft>
        <a:defRPr sz="2994" b="1">
          <a:solidFill>
            <a:schemeClr val="accent1"/>
          </a:solidFill>
          <a:latin typeface="Arial" panose="020B0604020202020204" pitchFamily="34" charset="0"/>
        </a:defRPr>
      </a:lvl6pPr>
      <a:lvl7pPr marL="829544" algn="l" defTabSz="913074" rtl="0" fontAlgn="base">
        <a:lnSpc>
          <a:spcPct val="90000"/>
        </a:lnSpc>
        <a:spcBef>
          <a:spcPct val="0"/>
        </a:spcBef>
        <a:spcAft>
          <a:spcPct val="0"/>
        </a:spcAft>
        <a:defRPr sz="2994" b="1">
          <a:solidFill>
            <a:schemeClr val="accent1"/>
          </a:solidFill>
          <a:latin typeface="Arial" panose="020B0604020202020204" pitchFamily="34" charset="0"/>
        </a:defRPr>
      </a:lvl7pPr>
      <a:lvl8pPr marL="1244316" algn="l" defTabSz="913074" rtl="0" fontAlgn="base">
        <a:lnSpc>
          <a:spcPct val="90000"/>
        </a:lnSpc>
        <a:spcBef>
          <a:spcPct val="0"/>
        </a:spcBef>
        <a:spcAft>
          <a:spcPct val="0"/>
        </a:spcAft>
        <a:defRPr sz="2994" b="1">
          <a:solidFill>
            <a:schemeClr val="accent1"/>
          </a:solidFill>
          <a:latin typeface="Arial" panose="020B0604020202020204" pitchFamily="34" charset="0"/>
        </a:defRPr>
      </a:lvl8pPr>
      <a:lvl9pPr marL="1659087" algn="l" defTabSz="913074" rtl="0" fontAlgn="base">
        <a:lnSpc>
          <a:spcPct val="90000"/>
        </a:lnSpc>
        <a:spcBef>
          <a:spcPct val="0"/>
        </a:spcBef>
        <a:spcAft>
          <a:spcPct val="0"/>
        </a:spcAft>
        <a:defRPr sz="2994" b="1">
          <a:solidFill>
            <a:schemeClr val="accent1"/>
          </a:solidFill>
          <a:latin typeface="Arial" panose="020B0604020202020204" pitchFamily="34" charset="0"/>
        </a:defRPr>
      </a:lvl9pPr>
    </p:titleStyle>
    <p:bodyStyle>
      <a:lvl1pPr algn="l" defTabSz="913074" rtl="0" eaLnBrk="0" fontAlgn="base" hangingPunct="0">
        <a:lnSpc>
          <a:spcPct val="90000"/>
        </a:lnSpc>
        <a:spcBef>
          <a:spcPts val="1202"/>
        </a:spcBef>
        <a:spcAft>
          <a:spcPts val="601"/>
        </a:spcAft>
        <a:buFont typeface="Arial" panose="020B0604020202020204" pitchFamily="34" charset="0"/>
        <a:defRPr sz="1542" kern="1200">
          <a:solidFill>
            <a:schemeClr val="tx2"/>
          </a:solidFill>
          <a:latin typeface="+mn-lt"/>
          <a:ea typeface="+mn-ea"/>
          <a:cs typeface="+mn-cs"/>
        </a:defRPr>
      </a:lvl1pPr>
      <a:lvl2pPr algn="l" defTabSz="913074" rtl="0" eaLnBrk="0" fontAlgn="base" hangingPunct="0">
        <a:lnSpc>
          <a:spcPct val="90000"/>
        </a:lnSpc>
        <a:spcBef>
          <a:spcPts val="601"/>
        </a:spcBef>
        <a:spcAft>
          <a:spcPts val="601"/>
        </a:spcAft>
        <a:buFont typeface="Arial" panose="020B0604020202020204" pitchFamily="34" charset="0"/>
        <a:defRPr sz="1179" kern="1200">
          <a:solidFill>
            <a:schemeClr val="tx2"/>
          </a:solidFill>
          <a:latin typeface="+mn-lt"/>
          <a:ea typeface="+mn-ea"/>
          <a:cs typeface="+mn-cs"/>
        </a:defRPr>
      </a:lvl2pPr>
      <a:lvl3pPr marL="178582" indent="-178582" algn="l" defTabSz="913074" rtl="0" eaLnBrk="0" fontAlgn="base" hangingPunct="0">
        <a:lnSpc>
          <a:spcPct val="90000"/>
        </a:lnSpc>
        <a:spcBef>
          <a:spcPts val="601"/>
        </a:spcBef>
        <a:spcAft>
          <a:spcPts val="601"/>
        </a:spcAft>
        <a:buClr>
          <a:schemeClr val="accent1"/>
        </a:buClr>
        <a:buFont typeface="Calibri" panose="020F0502020204030204" pitchFamily="34" charset="0"/>
        <a:buChar char="•"/>
        <a:defRPr sz="1179" kern="1200">
          <a:solidFill>
            <a:schemeClr val="tx2"/>
          </a:solidFill>
          <a:latin typeface="+mn-lt"/>
          <a:ea typeface="+mn-ea"/>
          <a:cs typeface="+mn-cs"/>
        </a:defRPr>
      </a:lvl3pPr>
      <a:lvl4pPr marL="358605" indent="-178582" algn="l" defTabSz="913074" rtl="0" eaLnBrk="0" fontAlgn="base" hangingPunct="0">
        <a:lnSpc>
          <a:spcPct val="90000"/>
        </a:lnSpc>
        <a:spcBef>
          <a:spcPts val="295"/>
        </a:spcBef>
        <a:spcAft>
          <a:spcPts val="295"/>
        </a:spcAft>
        <a:buClr>
          <a:schemeClr val="accent2"/>
        </a:buClr>
        <a:buFont typeface="Calibri" panose="020F0502020204030204" pitchFamily="34" charset="0"/>
        <a:buChar char="•"/>
        <a:defRPr sz="1179" kern="1200">
          <a:solidFill>
            <a:schemeClr val="tx2"/>
          </a:solidFill>
          <a:latin typeface="+mn-lt"/>
          <a:ea typeface="+mn-ea"/>
          <a:cs typeface="+mn-cs"/>
        </a:defRPr>
      </a:lvl4pPr>
      <a:lvl5pPr marL="537188" indent="-178582" algn="l" defTabSz="913074" rtl="0" eaLnBrk="0" fontAlgn="base" hangingPunct="0">
        <a:lnSpc>
          <a:spcPct val="90000"/>
        </a:lnSpc>
        <a:spcBef>
          <a:spcPts val="295"/>
        </a:spcBef>
        <a:spcAft>
          <a:spcPts val="295"/>
        </a:spcAft>
        <a:buClr>
          <a:srgbClr val="00B4ED"/>
        </a:buClr>
        <a:buFont typeface="Calibri" panose="020F0502020204030204" pitchFamily="34" charset="0"/>
        <a:buChar char="•"/>
        <a:defRPr sz="1179" kern="1200">
          <a:solidFill>
            <a:schemeClr val="tx2"/>
          </a:solidFill>
          <a:latin typeface="+mn-lt"/>
          <a:ea typeface="+mn-ea"/>
          <a:cs typeface="+mn-cs"/>
        </a:defRPr>
      </a:lvl5pPr>
      <a:lvl6pPr marL="2514617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19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3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25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3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6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9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2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5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18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1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4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918EAFA6-036B-428D-9FAB-7F8590195A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6141" y="567420"/>
            <a:ext cx="11162319" cy="56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1925A686-AB7D-4C96-BE14-F0E143A4ED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6141" y="1424310"/>
            <a:ext cx="11162319" cy="151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97913-B1D3-42BE-9742-65C80CA8EA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5304" y="6286943"/>
            <a:ext cx="460836" cy="233379"/>
          </a:xfrm>
          <a:prstGeom prst="rect">
            <a:avLst/>
          </a:prstGeom>
        </p:spPr>
        <p:txBody>
          <a:bodyPr vert="horz" wrap="square" lIns="36000" tIns="72000" rIns="36000" bIns="7200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lnSpc>
                <a:spcPct val="90000"/>
              </a:lnSpc>
              <a:spcAft>
                <a:spcPts val="295"/>
              </a:spcAft>
              <a:defRPr sz="635">
                <a:solidFill>
                  <a:srgbClr val="4D4F53"/>
                </a:solidFill>
              </a:defRPr>
            </a:lvl1pPr>
          </a:lstStyle>
          <a:p>
            <a:pPr defTabSz="407571" eaLnBrk="0" hangingPunct="0"/>
            <a:fld id="{62810FF4-7291-49D5-96BA-722EB3793387}" type="slidenum">
              <a:rPr lang="en-GB" altLang="en-US" smtClean="0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defTabSz="407571" eaLnBrk="0" hangingPunct="0"/>
              <a:t>‹Nº›</a:t>
            </a:fld>
            <a:endParaRPr lang="en-GB" altLang="en-US"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755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</p:sldLayoutIdLst>
  <p:hf sldNum="0" hdr="0" ftr="0" dt="0"/>
  <p:txStyles>
    <p:titleStyle>
      <a:lvl1pPr algn="l" defTabSz="91307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994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1307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994" b="1">
          <a:solidFill>
            <a:schemeClr val="accent1"/>
          </a:solidFill>
          <a:latin typeface="Arial" panose="020B0604020202020204" pitchFamily="34" charset="0"/>
        </a:defRPr>
      </a:lvl2pPr>
      <a:lvl3pPr algn="l" defTabSz="91307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994" b="1">
          <a:solidFill>
            <a:schemeClr val="accent1"/>
          </a:solidFill>
          <a:latin typeface="Arial" panose="020B0604020202020204" pitchFamily="34" charset="0"/>
        </a:defRPr>
      </a:lvl3pPr>
      <a:lvl4pPr algn="l" defTabSz="91307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994" b="1">
          <a:solidFill>
            <a:schemeClr val="accent1"/>
          </a:solidFill>
          <a:latin typeface="Arial" panose="020B0604020202020204" pitchFamily="34" charset="0"/>
        </a:defRPr>
      </a:lvl4pPr>
      <a:lvl5pPr algn="l" defTabSz="91307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994" b="1">
          <a:solidFill>
            <a:schemeClr val="accent1"/>
          </a:solidFill>
          <a:latin typeface="Arial" panose="020B0604020202020204" pitchFamily="34" charset="0"/>
        </a:defRPr>
      </a:lvl5pPr>
      <a:lvl6pPr marL="414772" algn="l" defTabSz="913074" rtl="0" fontAlgn="base">
        <a:lnSpc>
          <a:spcPct val="90000"/>
        </a:lnSpc>
        <a:spcBef>
          <a:spcPct val="0"/>
        </a:spcBef>
        <a:spcAft>
          <a:spcPct val="0"/>
        </a:spcAft>
        <a:defRPr sz="2994" b="1">
          <a:solidFill>
            <a:schemeClr val="accent1"/>
          </a:solidFill>
          <a:latin typeface="Arial" panose="020B0604020202020204" pitchFamily="34" charset="0"/>
        </a:defRPr>
      </a:lvl6pPr>
      <a:lvl7pPr marL="829544" algn="l" defTabSz="913074" rtl="0" fontAlgn="base">
        <a:lnSpc>
          <a:spcPct val="90000"/>
        </a:lnSpc>
        <a:spcBef>
          <a:spcPct val="0"/>
        </a:spcBef>
        <a:spcAft>
          <a:spcPct val="0"/>
        </a:spcAft>
        <a:defRPr sz="2994" b="1">
          <a:solidFill>
            <a:schemeClr val="accent1"/>
          </a:solidFill>
          <a:latin typeface="Arial" panose="020B0604020202020204" pitchFamily="34" charset="0"/>
        </a:defRPr>
      </a:lvl7pPr>
      <a:lvl8pPr marL="1244316" algn="l" defTabSz="913074" rtl="0" fontAlgn="base">
        <a:lnSpc>
          <a:spcPct val="90000"/>
        </a:lnSpc>
        <a:spcBef>
          <a:spcPct val="0"/>
        </a:spcBef>
        <a:spcAft>
          <a:spcPct val="0"/>
        </a:spcAft>
        <a:defRPr sz="2994" b="1">
          <a:solidFill>
            <a:schemeClr val="accent1"/>
          </a:solidFill>
          <a:latin typeface="Arial" panose="020B0604020202020204" pitchFamily="34" charset="0"/>
        </a:defRPr>
      </a:lvl8pPr>
      <a:lvl9pPr marL="1659087" algn="l" defTabSz="913074" rtl="0" fontAlgn="base">
        <a:lnSpc>
          <a:spcPct val="90000"/>
        </a:lnSpc>
        <a:spcBef>
          <a:spcPct val="0"/>
        </a:spcBef>
        <a:spcAft>
          <a:spcPct val="0"/>
        </a:spcAft>
        <a:defRPr sz="2994" b="1">
          <a:solidFill>
            <a:schemeClr val="accent1"/>
          </a:solidFill>
          <a:latin typeface="Arial" panose="020B0604020202020204" pitchFamily="34" charset="0"/>
        </a:defRPr>
      </a:lvl9pPr>
    </p:titleStyle>
    <p:bodyStyle>
      <a:lvl1pPr algn="l" defTabSz="913074" rtl="0" eaLnBrk="0" fontAlgn="base" hangingPunct="0">
        <a:lnSpc>
          <a:spcPct val="90000"/>
        </a:lnSpc>
        <a:spcBef>
          <a:spcPts val="1202"/>
        </a:spcBef>
        <a:spcAft>
          <a:spcPts val="601"/>
        </a:spcAft>
        <a:buFont typeface="Arial" panose="020B0604020202020204" pitchFamily="34" charset="0"/>
        <a:defRPr sz="1542" kern="1200">
          <a:solidFill>
            <a:schemeClr val="tx2"/>
          </a:solidFill>
          <a:latin typeface="+mn-lt"/>
          <a:ea typeface="+mn-ea"/>
          <a:cs typeface="+mn-cs"/>
        </a:defRPr>
      </a:lvl1pPr>
      <a:lvl2pPr algn="l" defTabSz="913074" rtl="0" eaLnBrk="0" fontAlgn="base" hangingPunct="0">
        <a:lnSpc>
          <a:spcPct val="90000"/>
        </a:lnSpc>
        <a:spcBef>
          <a:spcPts val="601"/>
        </a:spcBef>
        <a:spcAft>
          <a:spcPts val="601"/>
        </a:spcAft>
        <a:buFont typeface="Arial" panose="020B0604020202020204" pitchFamily="34" charset="0"/>
        <a:defRPr sz="1179" kern="1200">
          <a:solidFill>
            <a:schemeClr val="tx2"/>
          </a:solidFill>
          <a:latin typeface="+mn-lt"/>
          <a:ea typeface="+mn-ea"/>
          <a:cs typeface="+mn-cs"/>
        </a:defRPr>
      </a:lvl2pPr>
      <a:lvl3pPr marL="178582" indent="-178582" algn="l" defTabSz="913074" rtl="0" eaLnBrk="0" fontAlgn="base" hangingPunct="0">
        <a:lnSpc>
          <a:spcPct val="90000"/>
        </a:lnSpc>
        <a:spcBef>
          <a:spcPts val="601"/>
        </a:spcBef>
        <a:spcAft>
          <a:spcPts val="601"/>
        </a:spcAft>
        <a:buClr>
          <a:schemeClr val="accent1"/>
        </a:buClr>
        <a:buFont typeface="Calibri" panose="020F0502020204030204" pitchFamily="34" charset="0"/>
        <a:buChar char="•"/>
        <a:defRPr sz="1179" kern="1200">
          <a:solidFill>
            <a:schemeClr val="tx2"/>
          </a:solidFill>
          <a:latin typeface="+mn-lt"/>
          <a:ea typeface="+mn-ea"/>
          <a:cs typeface="+mn-cs"/>
        </a:defRPr>
      </a:lvl3pPr>
      <a:lvl4pPr marL="358605" indent="-178582" algn="l" defTabSz="913074" rtl="0" eaLnBrk="0" fontAlgn="base" hangingPunct="0">
        <a:lnSpc>
          <a:spcPct val="90000"/>
        </a:lnSpc>
        <a:spcBef>
          <a:spcPts val="295"/>
        </a:spcBef>
        <a:spcAft>
          <a:spcPts val="295"/>
        </a:spcAft>
        <a:buClr>
          <a:schemeClr val="accent2"/>
        </a:buClr>
        <a:buFont typeface="Calibri" panose="020F0502020204030204" pitchFamily="34" charset="0"/>
        <a:buChar char="•"/>
        <a:defRPr sz="1179" kern="1200">
          <a:solidFill>
            <a:schemeClr val="tx2"/>
          </a:solidFill>
          <a:latin typeface="+mn-lt"/>
          <a:ea typeface="+mn-ea"/>
          <a:cs typeface="+mn-cs"/>
        </a:defRPr>
      </a:lvl4pPr>
      <a:lvl5pPr marL="537188" indent="-178582" algn="l" defTabSz="913074" rtl="0" eaLnBrk="0" fontAlgn="base" hangingPunct="0">
        <a:lnSpc>
          <a:spcPct val="90000"/>
        </a:lnSpc>
        <a:spcBef>
          <a:spcPts val="295"/>
        </a:spcBef>
        <a:spcAft>
          <a:spcPts val="295"/>
        </a:spcAft>
        <a:buClr>
          <a:srgbClr val="00B4ED"/>
        </a:buClr>
        <a:buFont typeface="Calibri" panose="020F0502020204030204" pitchFamily="34" charset="0"/>
        <a:buChar char="•"/>
        <a:defRPr sz="1179" kern="1200">
          <a:solidFill>
            <a:schemeClr val="tx2"/>
          </a:solidFill>
          <a:latin typeface="+mn-lt"/>
          <a:ea typeface="+mn-ea"/>
          <a:cs typeface="+mn-cs"/>
        </a:defRPr>
      </a:lvl5pPr>
      <a:lvl6pPr marL="2514617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19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3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25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3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6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9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2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5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18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1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4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9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1.xml"/><Relationship Id="rId1" Type="http://schemas.openxmlformats.org/officeDocument/2006/relationships/tags" Target="../tags/tag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9.xml"/><Relationship Id="rId1" Type="http://schemas.openxmlformats.org/officeDocument/2006/relationships/tags" Target="../tags/tag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9.xml"/><Relationship Id="rId1" Type="http://schemas.openxmlformats.org/officeDocument/2006/relationships/tags" Target="../tags/tag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9.xml"/><Relationship Id="rId1" Type="http://schemas.openxmlformats.org/officeDocument/2006/relationships/tags" Target="../tags/tag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3.xlsx"/><Relationship Id="rId13" Type="http://schemas.openxmlformats.org/officeDocument/2006/relationships/image" Target="../media/image31.emf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28.emf"/><Relationship Id="rId12" Type="http://schemas.openxmlformats.org/officeDocument/2006/relationships/package" Target="../embeddings/Microsoft_Excel_Worksheet5.xlsx"/><Relationship Id="rId2" Type="http://schemas.openxmlformats.org/officeDocument/2006/relationships/slideLayout" Target="../slideLayouts/slideLayout59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2.xlsx"/><Relationship Id="rId11" Type="http://schemas.openxmlformats.org/officeDocument/2006/relationships/image" Target="../media/image30.emf"/><Relationship Id="rId5" Type="http://schemas.openxmlformats.org/officeDocument/2006/relationships/image" Target="../media/image27.emf"/><Relationship Id="rId10" Type="http://schemas.openxmlformats.org/officeDocument/2006/relationships/package" Target="../embeddings/Microsoft_Excel_Worksheet4.xlsx"/><Relationship Id="rId4" Type="http://schemas.openxmlformats.org/officeDocument/2006/relationships/package" Target="../embeddings/Microsoft_Excel_Worksheet1.xlsx"/><Relationship Id="rId9" Type="http://schemas.openxmlformats.org/officeDocument/2006/relationships/image" Target="../media/image29.emf"/><Relationship Id="rId1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4.png"/><Relationship Id="rId4" Type="http://schemas.openxmlformats.org/officeDocument/2006/relationships/oleObject" Target="../embeddings/oleObject1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9.xml"/><Relationship Id="rId4" Type="http://schemas.openxmlformats.org/officeDocument/2006/relationships/hyperlink" Target="https://www.ncbi.nlm.nih.gov/pubmed/3150441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16.png"/><Relationship Id="rId4" Type="http://schemas.openxmlformats.org/officeDocument/2006/relationships/hyperlink" Target="https://www.ncbi.nlm.nih.gov/pubmed/3150441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DB47E8A7-7508-461B-9ED9-A877FEA8119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2544360" y="0"/>
            <a:ext cx="6948185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1CC9738-C8E1-4EDE-8B3B-7144BE5D8395}"/>
              </a:ext>
            </a:extLst>
          </p:cNvPr>
          <p:cNvSpPr txBox="1"/>
          <p:nvPr/>
        </p:nvSpPr>
        <p:spPr>
          <a:xfrm>
            <a:off x="1764144" y="543641"/>
            <a:ext cx="8663709" cy="13753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lvl="0" indent="0" algn="ctr" defTabSz="243833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  <a:sym typeface="Helvetica Neue"/>
              </a:rPr>
              <a:t>PRESENTACIÓN ÁCIDO </a:t>
            </a: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Helvetica Neue"/>
                <a:sym typeface="Helvetica Neue"/>
              </a:rPr>
              <a:t>BEMPEDOICO</a:t>
            </a:r>
          </a:p>
          <a:p>
            <a:pPr marL="0" marR="0" lvl="0" indent="0" algn="ctr" defTabSz="243833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2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Helvetica Neue"/>
              <a:sym typeface="Helvetica Neue"/>
            </a:endParaRPr>
          </a:p>
          <a:p>
            <a:pPr marL="0" marR="0" lvl="0" indent="0" algn="ctr" defTabSz="243833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2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  <a:sym typeface="Helvetica Neue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3CBD8C9-64BD-4CA7-A6A2-8913F367D334}"/>
              </a:ext>
            </a:extLst>
          </p:cNvPr>
          <p:cNvSpPr txBox="1"/>
          <p:nvPr/>
        </p:nvSpPr>
        <p:spPr>
          <a:xfrm>
            <a:off x="440806" y="5790148"/>
            <a:ext cx="7490691" cy="6982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lvl="0" indent="0" defTabSz="243833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  <a:sym typeface="Helvetica Neue"/>
            </a:endParaRPr>
          </a:p>
          <a:p>
            <a:pPr marL="0" marR="0" lvl="0" indent="0" defTabSz="243833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  <a:cs typeface="+mn-cs"/>
                <a:sym typeface="Helvetica Neue"/>
              </a:rPr>
              <a:t>Dra. Amparo Oliver. Departamento Médico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A2D8A85-FA48-4096-97F5-9A910FFE68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2" t="-3056" r="52359" b="3056"/>
          <a:stretch/>
        </p:blipFill>
        <p:spPr bwMode="auto">
          <a:xfrm>
            <a:off x="966158" y="2121110"/>
            <a:ext cx="3219994" cy="166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BEDF84-F522-44D1-BEF2-3C8B33BBEA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1"/>
          <a:stretch/>
        </p:blipFill>
        <p:spPr bwMode="auto">
          <a:xfrm>
            <a:off x="8260127" y="2160429"/>
            <a:ext cx="3921385" cy="158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F5CB5B1-FAB1-430A-84C0-80851F291AF1}"/>
              </a:ext>
            </a:extLst>
          </p:cNvPr>
          <p:cNvSpPr txBox="1"/>
          <p:nvPr/>
        </p:nvSpPr>
        <p:spPr>
          <a:xfrm>
            <a:off x="1430665" y="3505801"/>
            <a:ext cx="1653199" cy="4828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>
            <a:defPPr>
              <a:defRPr lang="en-US"/>
            </a:defPPr>
            <a:lvl1pPr marL="0" marR="0" indent="0" algn="ctr" defTabSz="2438339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1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Bahnschrift SemiBold Condensed" panose="020B0502040204020203" pitchFamily="34" charset="0"/>
                <a:cs typeface="+mn-cs"/>
              </a:defRPr>
            </a:lvl1pPr>
          </a:lstStyle>
          <a:p>
            <a:r>
              <a:rPr lang="es-ES" dirty="0">
                <a:sym typeface="Helvetica Neue"/>
              </a:rPr>
              <a:t>180mg/día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8805D56-8AED-456C-A20D-67AEEDB4B57E}"/>
              </a:ext>
            </a:extLst>
          </p:cNvPr>
          <p:cNvSpPr txBox="1"/>
          <p:nvPr/>
        </p:nvSpPr>
        <p:spPr>
          <a:xfrm>
            <a:off x="8631613" y="3505801"/>
            <a:ext cx="2106684" cy="4828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24383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2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Bahnschrift SemiBold Condensed" panose="020B0502040204020203" pitchFamily="34" charset="0"/>
                <a:cs typeface="+mn-cs"/>
                <a:sym typeface="Helvetica Neue"/>
              </a:rPr>
              <a:t>180mg/día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747758A-68AE-45FD-9B6B-E19DA34D289E}"/>
              </a:ext>
            </a:extLst>
          </p:cNvPr>
          <p:cNvSpPr txBox="1"/>
          <p:nvPr/>
        </p:nvSpPr>
        <p:spPr>
          <a:xfrm>
            <a:off x="10353477" y="3505800"/>
            <a:ext cx="2106684" cy="4828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24383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2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Bahnschrift SemiBold Condensed" panose="020B0502040204020203" pitchFamily="34" charset="0"/>
                <a:cs typeface="+mn-cs"/>
                <a:sym typeface="Helvetica Neue"/>
              </a:rPr>
              <a:t>10mg/día</a:t>
            </a:r>
          </a:p>
        </p:txBody>
      </p:sp>
    </p:spTree>
    <p:extLst>
      <p:ext uri="{BB962C8B-B14F-4D97-AF65-F5344CB8AC3E}">
        <p14:creationId xmlns:p14="http://schemas.microsoft.com/office/powerpoint/2010/main" val="2505544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FA49398-B2B6-4670-878E-E2162826B4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9099" y="3155473"/>
            <a:ext cx="7920000" cy="394705"/>
          </a:xfrm>
        </p:spPr>
        <p:txBody>
          <a:bodyPr/>
          <a:lstStyle/>
          <a:p>
            <a:r>
              <a:rPr lang="es-ES" sz="1800" dirty="0"/>
              <a:t>(opiniones)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030288" y="1946275"/>
            <a:ext cx="11161712" cy="6985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rtlCol="0" anchor="b" anchorCtr="0" compatLnSpc="1">
            <a:prstTxWarp prst="textNoShape">
              <a:avLst/>
            </a:prstTxWarp>
            <a:spAutoFit/>
          </a:bodyPr>
          <a:lstStyle/>
          <a:p>
            <a:pPr defTabSz="914406" eaLnBrk="1" fontAlgn="auto" hangingPunct="1">
              <a:spcAft>
                <a:spcPts val="0"/>
              </a:spcAft>
            </a:pPr>
            <a:r>
              <a:rPr lang="es-ES" sz="4000" dirty="0"/>
              <a:t>¿Qué deberían aportar las nuevas terapias?</a:t>
            </a:r>
          </a:p>
        </p:txBody>
      </p:sp>
    </p:spTree>
    <p:extLst>
      <p:ext uri="{BB962C8B-B14F-4D97-AF65-F5344CB8AC3E}">
        <p14:creationId xmlns:p14="http://schemas.microsoft.com/office/powerpoint/2010/main" val="57867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CB8A8AD5-7A66-437C-A75E-5CE6057AC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47" y="1042755"/>
            <a:ext cx="4562981" cy="534781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3195194" y="300602"/>
            <a:ext cx="8481032" cy="1031803"/>
          </a:xfrm>
        </p:spPr>
        <p:txBody>
          <a:bodyPr/>
          <a:lstStyle/>
          <a:p>
            <a:r>
              <a:rPr lang="es-ES" sz="3600" dirty="0">
                <a:solidFill>
                  <a:srgbClr val="00B050"/>
                </a:solidFill>
              </a:rPr>
              <a:t>Acido Bempedoico</a:t>
            </a:r>
            <a:br>
              <a:rPr lang="es-ES" sz="2800" dirty="0">
                <a:solidFill>
                  <a:srgbClr val="00B050"/>
                </a:solidFill>
              </a:rPr>
            </a:br>
            <a:r>
              <a:rPr lang="es-ES" sz="2800" dirty="0"/>
              <a:t>Profármaco que Bloquea la síntesis de colesterol</a:t>
            </a:r>
          </a:p>
        </p:txBody>
      </p:sp>
      <p:sp>
        <p:nvSpPr>
          <p:cNvPr id="13" name="Rectángulo">
            <a:extLst>
              <a:ext uri="{FF2B5EF4-FFF2-40B4-BE49-F238E27FC236}">
                <a16:creationId xmlns:a16="http://schemas.microsoft.com/office/drawing/2014/main" id="{4577BC1A-6682-4990-B65A-42D931AE25F2}"/>
              </a:ext>
            </a:extLst>
          </p:cNvPr>
          <p:cNvSpPr/>
          <p:nvPr/>
        </p:nvSpPr>
        <p:spPr>
          <a:xfrm>
            <a:off x="9463939" y="1753627"/>
            <a:ext cx="2527864" cy="3492002"/>
          </a:xfrm>
          <a:prstGeom prst="rect">
            <a:avLst/>
          </a:prstGeom>
          <a:solidFill>
            <a:srgbClr val="204E9A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66" fontAlgn="auto" hangingPunct="0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pic>
        <p:nvPicPr>
          <p:cNvPr id="14" name="Imagen" descr="Imagen">
            <a:extLst>
              <a:ext uri="{FF2B5EF4-FFF2-40B4-BE49-F238E27FC236}">
                <a16:creationId xmlns:a16="http://schemas.microsoft.com/office/drawing/2014/main" id="{AB113565-C143-47E2-BE52-72F9E63C4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1140" y="2501341"/>
            <a:ext cx="3409680" cy="1939134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Línea">
            <a:extLst>
              <a:ext uri="{FF2B5EF4-FFF2-40B4-BE49-F238E27FC236}">
                <a16:creationId xmlns:a16="http://schemas.microsoft.com/office/drawing/2014/main" id="{E99BF7EC-4167-448D-92DF-DC40807F4625}"/>
              </a:ext>
            </a:extLst>
          </p:cNvPr>
          <p:cNvSpPr/>
          <p:nvPr/>
        </p:nvSpPr>
        <p:spPr>
          <a:xfrm flipH="1" flipV="1">
            <a:off x="9078211" y="2434706"/>
            <a:ext cx="2731896" cy="2129844"/>
          </a:xfrm>
          <a:prstGeom prst="line">
            <a:avLst/>
          </a:prstGeom>
          <a:ln w="254000">
            <a:solidFill>
              <a:srgbClr val="B7341F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1219170" fontAlgn="auto" hangingPunct="0">
              <a:spcBef>
                <a:spcPts val="0"/>
              </a:spcBef>
              <a:spcAft>
                <a:spcPts val="0"/>
              </a:spcAft>
              <a:defRPr sz="2200"/>
            </a:pPr>
            <a:endParaRPr sz="1100" kern="0">
              <a:solidFill>
                <a:srgbClr val="5E5E5E"/>
              </a:solidFill>
              <a:latin typeface="Calibri" panose="020F0502020204030204"/>
              <a:cs typeface="+mn-cs"/>
              <a:sym typeface="Helvetica Neue"/>
            </a:endParaRPr>
          </a:p>
        </p:txBody>
      </p:sp>
      <p:sp>
        <p:nvSpPr>
          <p:cNvPr id="16" name="Línea">
            <a:extLst>
              <a:ext uri="{FF2B5EF4-FFF2-40B4-BE49-F238E27FC236}">
                <a16:creationId xmlns:a16="http://schemas.microsoft.com/office/drawing/2014/main" id="{7C0E8A2F-049A-4590-96C4-A1EC8E09E01E}"/>
              </a:ext>
            </a:extLst>
          </p:cNvPr>
          <p:cNvSpPr/>
          <p:nvPr/>
        </p:nvSpPr>
        <p:spPr>
          <a:xfrm flipV="1">
            <a:off x="9078211" y="2558783"/>
            <a:ext cx="2731896" cy="2129844"/>
          </a:xfrm>
          <a:prstGeom prst="line">
            <a:avLst/>
          </a:prstGeom>
          <a:ln w="254000">
            <a:solidFill>
              <a:srgbClr val="B7341F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1219170" fontAlgn="auto" hangingPunct="0">
              <a:spcBef>
                <a:spcPts val="0"/>
              </a:spcBef>
              <a:spcAft>
                <a:spcPts val="0"/>
              </a:spcAft>
              <a:defRPr sz="2200"/>
            </a:pPr>
            <a:endParaRPr sz="1100" kern="0">
              <a:solidFill>
                <a:srgbClr val="5E5E5E"/>
              </a:solidFill>
              <a:latin typeface="Calibri" panose="020F0502020204030204"/>
              <a:cs typeface="+mn-cs"/>
              <a:sym typeface="Helvetica Neue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878997-B96E-4394-8240-DBBA490B7472}"/>
              </a:ext>
            </a:extLst>
          </p:cNvPr>
          <p:cNvSpPr/>
          <p:nvPr/>
        </p:nvSpPr>
        <p:spPr>
          <a:xfrm>
            <a:off x="4544399" y="4102504"/>
            <a:ext cx="38423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/>
              <a:t>Ac. Bempedoico se activa </a:t>
            </a:r>
            <a:r>
              <a:rPr lang="es-ES" sz="2400" b="1" dirty="0"/>
              <a:t>por la enzima hepática</a:t>
            </a:r>
            <a:r>
              <a:rPr lang="es-ES" sz="2400" dirty="0"/>
              <a:t> ACSVL1 (no se expresa en el músculo esquelético)</a:t>
            </a:r>
          </a:p>
        </p:txBody>
      </p:sp>
    </p:spTree>
    <p:extLst>
      <p:ext uri="{BB962C8B-B14F-4D97-AF65-F5344CB8AC3E}">
        <p14:creationId xmlns:p14="http://schemas.microsoft.com/office/powerpoint/2010/main" val="298141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4A8BC7-FAC6-41CD-BDA4-6961FC3489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030288" y="187846"/>
            <a:ext cx="11161712" cy="644004"/>
          </a:xfrm>
        </p:spPr>
        <p:txBody>
          <a:bodyPr/>
          <a:lstStyle/>
          <a:p>
            <a:r>
              <a:rPr lang="es-ES" sz="3600" dirty="0">
                <a:solidFill>
                  <a:srgbClr val="00B050"/>
                </a:solidFill>
              </a:rPr>
              <a:t>Acido Bempedoico</a:t>
            </a:r>
            <a:r>
              <a:rPr lang="es-ES" sz="2800" dirty="0"/>
              <a:t>: Mecanismo de acción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r="33366" b="11485"/>
          <a:stretch/>
        </p:blipFill>
        <p:spPr>
          <a:xfrm>
            <a:off x="5650902" y="599322"/>
            <a:ext cx="5774335" cy="5792503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829498D-05B3-4857-835D-FC4950FBBEE0}"/>
              </a:ext>
            </a:extLst>
          </p:cNvPr>
          <p:cNvSpPr txBox="1">
            <a:spLocks/>
          </p:cNvSpPr>
          <p:nvPr/>
        </p:nvSpPr>
        <p:spPr>
          <a:xfrm>
            <a:off x="422566" y="1504263"/>
            <a:ext cx="5228336" cy="4485057"/>
          </a:xfrm>
          <a:prstGeom prst="rect">
            <a:avLst/>
          </a:prstGeom>
        </p:spPr>
        <p:txBody>
          <a:bodyPr/>
          <a:lstStyle>
            <a:lvl1pPr algn="l" defTabSz="913074" rtl="0" eaLnBrk="0" fontAlgn="base" hangingPunct="0">
              <a:lnSpc>
                <a:spcPct val="90000"/>
              </a:lnSpc>
              <a:spcBef>
                <a:spcPts val="1202"/>
              </a:spcBef>
              <a:spcAft>
                <a:spcPts val="601"/>
              </a:spcAft>
              <a:buFont typeface="Arial" panose="020B0604020202020204" pitchFamily="34" charset="0"/>
              <a:defRPr sz="1542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algn="l" defTabSz="913074" rtl="0" eaLnBrk="0" fontAlgn="base" hangingPunct="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Font typeface="Arial" panose="020B0604020202020204" pitchFamily="34" charset="0"/>
              <a:defRPr sz="1179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78582" indent="-178582" algn="l" defTabSz="913074" rtl="0" eaLnBrk="0" fontAlgn="base" hangingPunct="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chemeClr val="accent1"/>
              </a:buClr>
              <a:buFont typeface="Calibri" panose="020F0502020204030204" pitchFamily="34" charset="0"/>
              <a:buChar char="•"/>
              <a:defRPr sz="1179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58605" indent="-178582" algn="l" defTabSz="913074" rtl="0" eaLnBrk="0" fontAlgn="base" hangingPunct="0">
              <a:lnSpc>
                <a:spcPct val="90000"/>
              </a:lnSpc>
              <a:spcBef>
                <a:spcPts val="295"/>
              </a:spcBef>
              <a:spcAft>
                <a:spcPts val="295"/>
              </a:spcAft>
              <a:buClr>
                <a:schemeClr val="accent2"/>
              </a:buClr>
              <a:buFont typeface="Calibri" panose="020F0502020204030204" pitchFamily="34" charset="0"/>
              <a:buChar char="•"/>
              <a:defRPr sz="1179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7188" indent="-178582" algn="l" defTabSz="913074" rtl="0" eaLnBrk="0" fontAlgn="base" hangingPunct="0">
              <a:lnSpc>
                <a:spcPct val="90000"/>
              </a:lnSpc>
              <a:spcBef>
                <a:spcPts val="295"/>
              </a:spcBef>
              <a:spcAft>
                <a:spcPts val="295"/>
              </a:spcAft>
              <a:buClr>
                <a:srgbClr val="00B4ED"/>
              </a:buClr>
              <a:buFont typeface="Calibri" panose="020F0502020204030204" pitchFamily="34" charset="0"/>
              <a:buChar char="•"/>
              <a:defRPr sz="1179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17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19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25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/>
              <a:t>Bloquea la síntesis de colesterol en el hepatocito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/>
              <a:t>Inhibición de ATP-Citrato </a:t>
            </a:r>
            <a:r>
              <a:rPr lang="es-ES" sz="2000" dirty="0" err="1"/>
              <a:t>Lyasa</a:t>
            </a:r>
            <a:r>
              <a:rPr lang="es-ES" sz="2000" dirty="0"/>
              <a:t> (ACL), una enzima de síntesis de colesterol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/>
              <a:t>Aumenta los receptores de LDL por lo tanto </a:t>
            </a:r>
            <a:r>
              <a:rPr lang="es-ES" sz="2400" b="1" dirty="0"/>
              <a:t>disminuye los niveles plasmáticos de LDL-C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3DBE8D1A-658E-4618-9190-FBEA26D75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3409" y="6391825"/>
            <a:ext cx="549330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fontAlgn="auto">
              <a:spcAft>
                <a:spcPts val="0"/>
              </a:spcAft>
              <a:defRPr sz="900">
                <a:solidFill>
                  <a:srgbClr val="002060"/>
                </a:solidFill>
                <a:latin typeface="Arial" panose="020B0604020202020204"/>
                <a:cs typeface="Arial" pitchFamily="34" charset="0"/>
              </a:defRPr>
            </a:lvl1pPr>
          </a:lstStyle>
          <a:p>
            <a:r>
              <a:rPr lang="en-GB" altLang="en-US" sz="700" dirty="0">
                <a:latin typeface="+mn-lt"/>
              </a:rPr>
              <a:t>Adapted from Pinkosky et al. Nature Communications. 2016 Nov 28; DOI: 10.1038/ncomms13457; </a:t>
            </a:r>
          </a:p>
        </p:txBody>
      </p:sp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4912CFBF-0392-41BC-823B-C917FA2E0348}"/>
              </a:ext>
            </a:extLst>
          </p:cNvPr>
          <p:cNvSpPr/>
          <p:nvPr/>
        </p:nvSpPr>
        <p:spPr>
          <a:xfrm rot="2500065">
            <a:off x="9493510" y="351705"/>
            <a:ext cx="516238" cy="2769079"/>
          </a:xfrm>
          <a:prstGeom prst="downArrow">
            <a:avLst>
              <a:gd name="adj1" fmla="val 50000"/>
              <a:gd name="adj2" fmla="val 321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dirty="0"/>
              <a:t>Ac. Bempedoico</a:t>
            </a:r>
          </a:p>
        </p:txBody>
      </p:sp>
      <p:sp>
        <p:nvSpPr>
          <p:cNvPr id="11" name="Flecha: hacia abajo 10">
            <a:extLst>
              <a:ext uri="{FF2B5EF4-FFF2-40B4-BE49-F238E27FC236}">
                <a16:creationId xmlns:a16="http://schemas.microsoft.com/office/drawing/2014/main" id="{7FBDD167-0CAB-4A73-A49C-045919EE4157}"/>
              </a:ext>
            </a:extLst>
          </p:cNvPr>
          <p:cNvSpPr/>
          <p:nvPr/>
        </p:nvSpPr>
        <p:spPr>
          <a:xfrm rot="9332181">
            <a:off x="9057867" y="4052422"/>
            <a:ext cx="516238" cy="2337434"/>
          </a:xfrm>
          <a:prstGeom prst="downArrow">
            <a:avLst>
              <a:gd name="adj1" fmla="val 50000"/>
              <a:gd name="adj2" fmla="val 3215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Estatinas</a:t>
            </a:r>
          </a:p>
        </p:txBody>
      </p:sp>
    </p:spTree>
    <p:extLst>
      <p:ext uri="{BB962C8B-B14F-4D97-AF65-F5344CB8AC3E}">
        <p14:creationId xmlns:p14="http://schemas.microsoft.com/office/powerpoint/2010/main" val="190257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290CE-F217-452C-A170-A4AC4DE1745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25538" y="196850"/>
            <a:ext cx="11066462" cy="477838"/>
          </a:xfrm>
        </p:spPr>
        <p:txBody>
          <a:bodyPr/>
          <a:lstStyle/>
          <a:p>
            <a:r>
              <a:rPr lang="en-GB" sz="2400" dirty="0"/>
              <a:t>Desarrollo </a:t>
            </a:r>
            <a:r>
              <a:rPr lang="en-GB" sz="2400" dirty="0" err="1"/>
              <a:t>Clínico</a:t>
            </a:r>
            <a:r>
              <a:rPr lang="en-GB" sz="2400" dirty="0"/>
              <a:t> de Ac. </a:t>
            </a:r>
            <a:r>
              <a:rPr lang="en-GB" sz="2400" dirty="0" err="1"/>
              <a:t>Bempedoico</a:t>
            </a:r>
            <a:endParaRPr lang="x-none" sz="2400" dirty="0"/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4DCCAB40-77C4-4E64-91CB-7BD6C5DAF16F}"/>
              </a:ext>
            </a:extLst>
          </p:cNvPr>
          <p:cNvSpPr/>
          <p:nvPr/>
        </p:nvSpPr>
        <p:spPr>
          <a:xfrm>
            <a:off x="2082901" y="2206773"/>
            <a:ext cx="6906550" cy="10044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US" sz="1600" b="1" dirty="0" err="1">
                <a:solidFill>
                  <a:srgbClr val="FFFFFF"/>
                </a:solidFill>
              </a:rPr>
              <a:t>Fase</a:t>
            </a:r>
            <a:r>
              <a:rPr lang="en-US" sz="1600" b="1" dirty="0">
                <a:solidFill>
                  <a:srgbClr val="FFFFFF"/>
                </a:solidFill>
              </a:rPr>
              <a:t> 2</a:t>
            </a:r>
          </a:p>
          <a:p>
            <a:pPr algn="ctr"/>
            <a:r>
              <a:rPr lang="en-US" sz="1400" dirty="0">
                <a:solidFill>
                  <a:srgbClr val="FFFFFF"/>
                </a:solidFill>
              </a:rPr>
              <a:t>10 </a:t>
            </a:r>
            <a:r>
              <a:rPr lang="en-US" sz="1400" dirty="0" err="1">
                <a:solidFill>
                  <a:srgbClr val="FFFFFF"/>
                </a:solidFill>
              </a:rPr>
              <a:t>estudios</a:t>
            </a:r>
            <a:r>
              <a:rPr lang="en-US" sz="1400" dirty="0">
                <a:solidFill>
                  <a:srgbClr val="FFFFFF"/>
                </a:solidFill>
              </a:rPr>
              <a:t>, 1160 </a:t>
            </a:r>
            <a:r>
              <a:rPr lang="en-US" sz="1400" dirty="0" err="1">
                <a:solidFill>
                  <a:srgbClr val="FFFFFF"/>
                </a:solidFill>
              </a:rPr>
              <a:t>pacientes</a:t>
            </a:r>
            <a:r>
              <a:rPr lang="en-US" sz="1400" dirty="0">
                <a:solidFill>
                  <a:srgbClr val="FFFFFF"/>
                </a:solidFill>
              </a:rPr>
              <a:t> (12 </a:t>
            </a:r>
            <a:r>
              <a:rPr lang="en-US" sz="1400" dirty="0" err="1">
                <a:solidFill>
                  <a:srgbClr val="FFFFFF"/>
                </a:solidFill>
              </a:rPr>
              <a:t>sem</a:t>
            </a:r>
            <a:r>
              <a:rPr lang="en-US" sz="1400" dirty="0">
                <a:solidFill>
                  <a:srgbClr val="FFFFFF"/>
                </a:solidFill>
              </a:rPr>
              <a:t> de </a:t>
            </a:r>
            <a:r>
              <a:rPr lang="en-US" sz="1400" dirty="0" err="1">
                <a:solidFill>
                  <a:srgbClr val="FFFFFF"/>
                </a:solidFill>
              </a:rPr>
              <a:t>tratamiento</a:t>
            </a:r>
            <a:r>
              <a:rPr lang="en-US" sz="1400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FA376638-D357-4BD3-947E-5DF256608040}"/>
              </a:ext>
            </a:extLst>
          </p:cNvPr>
          <p:cNvSpPr/>
          <p:nvPr/>
        </p:nvSpPr>
        <p:spPr>
          <a:xfrm>
            <a:off x="2082901" y="3634212"/>
            <a:ext cx="6906550" cy="111599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US" sz="1600" b="1" dirty="0" err="1">
                <a:solidFill>
                  <a:srgbClr val="FFFFFF"/>
                </a:solidFill>
              </a:rPr>
              <a:t>Fase</a:t>
            </a:r>
            <a:r>
              <a:rPr lang="en-US" sz="1600" b="1" dirty="0">
                <a:solidFill>
                  <a:srgbClr val="FFFFFF"/>
                </a:solidFill>
              </a:rPr>
              <a:t> 3: CLEAR</a:t>
            </a:r>
          </a:p>
          <a:p>
            <a:pPr algn="ctr"/>
            <a:r>
              <a:rPr lang="en-US" sz="1400" dirty="0">
                <a:solidFill>
                  <a:srgbClr val="FFFFFF"/>
                </a:solidFill>
              </a:rPr>
              <a:t>5 </a:t>
            </a:r>
            <a:r>
              <a:rPr lang="en-US" sz="1400" dirty="0" err="1">
                <a:solidFill>
                  <a:srgbClr val="FFFFFF"/>
                </a:solidFill>
              </a:rPr>
              <a:t>estudios</a:t>
            </a:r>
            <a:r>
              <a:rPr lang="en-US" sz="1400" dirty="0">
                <a:solidFill>
                  <a:srgbClr val="FFFFFF"/>
                </a:solidFill>
              </a:rPr>
              <a:t> ~4000 </a:t>
            </a:r>
            <a:r>
              <a:rPr lang="en-US" sz="1400" dirty="0" err="1">
                <a:solidFill>
                  <a:srgbClr val="FFFFFF"/>
                </a:solidFill>
              </a:rPr>
              <a:t>pacientes</a:t>
            </a:r>
            <a:br>
              <a:rPr lang="en-US" sz="1400" dirty="0">
                <a:solidFill>
                  <a:srgbClr val="FFFFFF"/>
                </a:solidFill>
              </a:rPr>
            </a:br>
            <a:r>
              <a:rPr lang="en-US" sz="1400" dirty="0">
                <a:solidFill>
                  <a:srgbClr val="FFFFFF"/>
                </a:solidFill>
              </a:rPr>
              <a:t>Harmony-OLE study, extension (1.5 </a:t>
            </a:r>
            <a:r>
              <a:rPr lang="en-US" sz="1400" dirty="0" err="1">
                <a:solidFill>
                  <a:srgbClr val="FFFFFF"/>
                </a:solidFill>
              </a:rPr>
              <a:t>años</a:t>
            </a:r>
            <a:r>
              <a:rPr lang="en-US" sz="1400" dirty="0">
                <a:solidFill>
                  <a:srgbClr val="FFFFFF"/>
                </a:solidFill>
              </a:rPr>
              <a:t>) </a:t>
            </a:r>
            <a:r>
              <a:rPr lang="en-US" sz="1400" dirty="0" err="1">
                <a:solidFill>
                  <a:srgbClr val="FFFFFF"/>
                </a:solidFill>
              </a:rPr>
              <a:t>estudio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seguridad</a:t>
            </a:r>
            <a:endParaRPr lang="en-US" sz="1400" dirty="0">
              <a:solidFill>
                <a:srgbClr val="FFFFFF"/>
              </a:solidFill>
            </a:endParaRPr>
          </a:p>
          <a:p>
            <a:pPr algn="ctr"/>
            <a:r>
              <a:rPr lang="en-US" sz="1400" dirty="0">
                <a:solidFill>
                  <a:srgbClr val="FFFFFF"/>
                </a:solidFill>
              </a:rPr>
              <a:t> (1462 </a:t>
            </a:r>
            <a:r>
              <a:rPr lang="en-US" sz="1400" dirty="0" err="1">
                <a:solidFill>
                  <a:srgbClr val="FFFFFF"/>
                </a:solidFill>
              </a:rPr>
              <a:t>pacientes</a:t>
            </a:r>
            <a:r>
              <a:rPr lang="en-US" sz="1400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4F06CB1A-598F-491F-A2A0-EBFA7DBE62A5}"/>
              </a:ext>
            </a:extLst>
          </p:cNvPr>
          <p:cNvSpPr/>
          <p:nvPr/>
        </p:nvSpPr>
        <p:spPr>
          <a:xfrm>
            <a:off x="2082901" y="5173177"/>
            <a:ext cx="6906550" cy="11557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US" sz="1600" b="1" dirty="0">
                <a:solidFill>
                  <a:srgbClr val="FF9900"/>
                </a:solidFill>
              </a:rPr>
              <a:t>Ongoing: </a:t>
            </a:r>
            <a:r>
              <a:rPr lang="en-US" sz="1600" b="1" dirty="0">
                <a:solidFill>
                  <a:srgbClr val="FFFFFF"/>
                </a:solidFill>
              </a:rPr>
              <a:t>Cardiovascular Outcomes Trial</a:t>
            </a:r>
          </a:p>
          <a:p>
            <a:pPr algn="ctr"/>
            <a:r>
              <a:rPr lang="en-US" sz="1400" dirty="0">
                <a:solidFill>
                  <a:srgbClr val="FFFFFF"/>
                </a:solidFill>
              </a:rPr>
              <a:t>12,600 </a:t>
            </a:r>
            <a:r>
              <a:rPr lang="en-US" sz="1400" dirty="0" err="1">
                <a:solidFill>
                  <a:srgbClr val="FFFFFF"/>
                </a:solidFill>
              </a:rPr>
              <a:t>pacientes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planeados</a:t>
            </a:r>
            <a:r>
              <a:rPr lang="en-US" sz="1400" dirty="0">
                <a:solidFill>
                  <a:srgbClr val="FFFFFF"/>
                </a:solidFill>
                <a:sym typeface="Wingdings" panose="05000000000000000000" pitchFamily="2" charset="2"/>
              </a:rPr>
              <a:t> </a:t>
            </a:r>
            <a:r>
              <a:rPr lang="en-US" sz="1400" dirty="0" err="1">
                <a:solidFill>
                  <a:srgbClr val="FFFFFF"/>
                </a:solidFill>
                <a:sym typeface="Wingdings" panose="05000000000000000000" pitchFamily="2" charset="2"/>
              </a:rPr>
              <a:t>intolerantes</a:t>
            </a:r>
            <a:r>
              <a:rPr lang="en-US" sz="1400" dirty="0">
                <a:solidFill>
                  <a:srgbClr val="FFFFFF"/>
                </a:solidFill>
                <a:sym typeface="Wingdings" panose="05000000000000000000" pitchFamily="2" charset="2"/>
              </a:rPr>
              <a:t> a </a:t>
            </a:r>
            <a:r>
              <a:rPr lang="en-US" sz="1400" dirty="0" err="1">
                <a:solidFill>
                  <a:srgbClr val="FFFFFF"/>
                </a:solidFill>
                <a:sym typeface="Wingdings" panose="05000000000000000000" pitchFamily="2" charset="2"/>
              </a:rPr>
              <a:t>estatinas</a:t>
            </a:r>
            <a:r>
              <a:rPr lang="en-US" sz="1400" dirty="0">
                <a:solidFill>
                  <a:srgbClr val="FFFFFF"/>
                </a:solidFill>
                <a:sym typeface="Wingdings" panose="05000000000000000000" pitchFamily="2" charset="2"/>
              </a:rPr>
              <a:t> con LDL&gt;100 mg/dl</a:t>
            </a:r>
          </a:p>
          <a:p>
            <a:pPr algn="ctr"/>
            <a:r>
              <a:rPr lang="en-US" sz="1400" dirty="0" err="1">
                <a:solidFill>
                  <a:srgbClr val="FFFFFF"/>
                </a:solidFill>
                <a:sym typeface="Wingdings" panose="05000000000000000000" pitchFamily="2" charset="2"/>
              </a:rPr>
              <a:t>Seguimiento</a:t>
            </a:r>
            <a:r>
              <a:rPr lang="en-US" sz="1400" dirty="0">
                <a:solidFill>
                  <a:srgbClr val="FFFFFF"/>
                </a:solidFill>
                <a:sym typeface="Wingdings" panose="05000000000000000000" pitchFamily="2" charset="2"/>
              </a:rPr>
              <a:t> 3.75 </a:t>
            </a:r>
            <a:r>
              <a:rPr lang="en-US" sz="1400" dirty="0" err="1">
                <a:solidFill>
                  <a:srgbClr val="FFFFFF"/>
                </a:solidFill>
                <a:sym typeface="Wingdings" panose="05000000000000000000" pitchFamily="2" charset="2"/>
              </a:rPr>
              <a:t>años</a:t>
            </a:r>
            <a:endParaRPr lang="en-US" sz="1400" dirty="0">
              <a:solidFill>
                <a:srgbClr val="FFFFFF"/>
              </a:solidFill>
              <a:sym typeface="Wingdings" panose="05000000000000000000" pitchFamily="2" charset="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CE60D7-5B41-4E55-895B-A28979872EAB}"/>
              </a:ext>
            </a:extLst>
          </p:cNvPr>
          <p:cNvSpPr/>
          <p:nvPr/>
        </p:nvSpPr>
        <p:spPr>
          <a:xfrm>
            <a:off x="10014909" y="3063309"/>
            <a:ext cx="1379064" cy="86778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FFFFFF"/>
                </a:solidFill>
              </a:rPr>
              <a:t>Reducción</a:t>
            </a:r>
            <a:r>
              <a:rPr lang="en-US" sz="1400" dirty="0">
                <a:solidFill>
                  <a:srgbClr val="FFFFFF"/>
                </a:solidFill>
              </a:rPr>
              <a:t> LDL-C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457F4A-3375-46CC-9314-E59F13DF5A2A}"/>
              </a:ext>
            </a:extLst>
          </p:cNvPr>
          <p:cNvSpPr/>
          <p:nvPr/>
        </p:nvSpPr>
        <p:spPr>
          <a:xfrm>
            <a:off x="10014909" y="5437585"/>
            <a:ext cx="1379064" cy="61720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FFFFFF"/>
                </a:solidFill>
              </a:rPr>
              <a:t>Reducción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Eventos</a:t>
            </a:r>
            <a:r>
              <a:rPr lang="en-US" sz="1400" dirty="0">
                <a:solidFill>
                  <a:srgbClr val="FFFFFF"/>
                </a:solidFill>
              </a:rPr>
              <a:t> CV</a:t>
            </a:r>
          </a:p>
        </p:txBody>
      </p:sp>
      <p:sp>
        <p:nvSpPr>
          <p:cNvPr id="11" name="Right Arrow 11">
            <a:extLst>
              <a:ext uri="{FF2B5EF4-FFF2-40B4-BE49-F238E27FC236}">
                <a16:creationId xmlns:a16="http://schemas.microsoft.com/office/drawing/2014/main" id="{250B87EC-DB26-4D04-9CCE-BA74E0305524}"/>
              </a:ext>
            </a:extLst>
          </p:cNvPr>
          <p:cNvSpPr/>
          <p:nvPr/>
        </p:nvSpPr>
        <p:spPr>
          <a:xfrm>
            <a:off x="9476813" y="3355305"/>
            <a:ext cx="425540" cy="2456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91049FE1-D5F1-45D3-85E6-41CACB9C7DE9}"/>
              </a:ext>
            </a:extLst>
          </p:cNvPr>
          <p:cNvSpPr/>
          <p:nvPr/>
        </p:nvSpPr>
        <p:spPr>
          <a:xfrm>
            <a:off x="9147757" y="2142754"/>
            <a:ext cx="151698" cy="2727953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3" name="Right Arrow 13">
            <a:extLst>
              <a:ext uri="{FF2B5EF4-FFF2-40B4-BE49-F238E27FC236}">
                <a16:creationId xmlns:a16="http://schemas.microsoft.com/office/drawing/2014/main" id="{0F5232A3-E78B-494E-B943-64B7A6512568}"/>
              </a:ext>
            </a:extLst>
          </p:cNvPr>
          <p:cNvSpPr/>
          <p:nvPr/>
        </p:nvSpPr>
        <p:spPr>
          <a:xfrm>
            <a:off x="9444581" y="5617385"/>
            <a:ext cx="425540" cy="2456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4" name="Down Arrow 14">
            <a:extLst>
              <a:ext uri="{FF2B5EF4-FFF2-40B4-BE49-F238E27FC236}">
                <a16:creationId xmlns:a16="http://schemas.microsoft.com/office/drawing/2014/main" id="{99FB7E54-6D31-4576-9BD6-2F4D441EE18B}"/>
              </a:ext>
            </a:extLst>
          </p:cNvPr>
          <p:cNvSpPr/>
          <p:nvPr/>
        </p:nvSpPr>
        <p:spPr>
          <a:xfrm>
            <a:off x="5601078" y="3294823"/>
            <a:ext cx="323095" cy="255803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5" name="Down Arrow 15">
            <a:extLst>
              <a:ext uri="{FF2B5EF4-FFF2-40B4-BE49-F238E27FC236}">
                <a16:creationId xmlns:a16="http://schemas.microsoft.com/office/drawing/2014/main" id="{906FF227-8105-4DD3-A0EA-47C3AD999C37}"/>
              </a:ext>
            </a:extLst>
          </p:cNvPr>
          <p:cNvSpPr/>
          <p:nvPr/>
        </p:nvSpPr>
        <p:spPr>
          <a:xfrm>
            <a:off x="5601078" y="4833788"/>
            <a:ext cx="323095" cy="255803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7" name="Rounded Rectangle 6">
            <a:extLst>
              <a:ext uri="{FF2B5EF4-FFF2-40B4-BE49-F238E27FC236}">
                <a16:creationId xmlns:a16="http://schemas.microsoft.com/office/drawing/2014/main" id="{4DCCAB40-77C4-4E64-91CB-7BD6C5DAF16F}"/>
              </a:ext>
            </a:extLst>
          </p:cNvPr>
          <p:cNvSpPr/>
          <p:nvPr/>
        </p:nvSpPr>
        <p:spPr>
          <a:xfrm>
            <a:off x="2082901" y="779334"/>
            <a:ext cx="6906550" cy="10044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</a:rPr>
              <a:t>Fase</a:t>
            </a:r>
            <a:r>
              <a:rPr lang="en-US" sz="1600" b="1" dirty="0">
                <a:solidFill>
                  <a:schemeClr val="tx1"/>
                </a:solidFill>
              </a:rPr>
              <a:t> 1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15 </a:t>
            </a:r>
            <a:r>
              <a:rPr lang="en-US" sz="1400" dirty="0" err="1">
                <a:solidFill>
                  <a:schemeClr val="tx1"/>
                </a:solidFill>
              </a:rPr>
              <a:t>estudios</a:t>
            </a:r>
            <a:r>
              <a:rPr lang="en-US" sz="1400" dirty="0">
                <a:solidFill>
                  <a:schemeClr val="tx1"/>
                </a:solidFill>
              </a:rPr>
              <a:t> (</a:t>
            </a:r>
            <a:r>
              <a:rPr lang="en-US" sz="1400" dirty="0" err="1">
                <a:solidFill>
                  <a:schemeClr val="tx1"/>
                </a:solidFill>
              </a:rPr>
              <a:t>biodisponibilidad</a:t>
            </a:r>
            <a:r>
              <a:rPr lang="en-US" sz="1400" dirty="0">
                <a:solidFill>
                  <a:schemeClr val="tx1"/>
                </a:solidFill>
              </a:rPr>
              <a:t>), PK/PD </a:t>
            </a:r>
            <a:r>
              <a:rPr lang="en-US" sz="1400" dirty="0" err="1">
                <a:solidFill>
                  <a:schemeClr val="tx1"/>
                </a:solidFill>
              </a:rPr>
              <a:t>en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diferentes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poblaciones</a:t>
            </a:r>
            <a:r>
              <a:rPr lang="en-US" sz="1400" dirty="0">
                <a:solidFill>
                  <a:schemeClr val="tx1"/>
                </a:solidFill>
              </a:rPr>
              <a:t>, FDI, DDI)</a:t>
            </a:r>
          </a:p>
        </p:txBody>
      </p:sp>
      <p:sp>
        <p:nvSpPr>
          <p:cNvPr id="18" name="Down Arrow 14">
            <a:extLst>
              <a:ext uri="{FF2B5EF4-FFF2-40B4-BE49-F238E27FC236}">
                <a16:creationId xmlns:a16="http://schemas.microsoft.com/office/drawing/2014/main" id="{99FB7E54-6D31-4576-9BD6-2F4D441EE18B}"/>
              </a:ext>
            </a:extLst>
          </p:cNvPr>
          <p:cNvSpPr/>
          <p:nvPr/>
        </p:nvSpPr>
        <p:spPr>
          <a:xfrm>
            <a:off x="5601078" y="1867384"/>
            <a:ext cx="323095" cy="255803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103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3034214-7BAB-465B-A959-8C2567A246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17963" y="6221387"/>
            <a:ext cx="7920000" cy="242356"/>
          </a:xfrm>
        </p:spPr>
        <p:txBody>
          <a:bodyPr/>
          <a:lstStyle/>
          <a:p>
            <a:pPr algn="r"/>
            <a:r>
              <a:rPr lang="es-ES" sz="1050" dirty="0" err="1"/>
              <a:t>Rubino</a:t>
            </a:r>
            <a:r>
              <a:rPr lang="es-ES" sz="1050" dirty="0"/>
              <a:t> J, et al  </a:t>
            </a:r>
            <a:r>
              <a:rPr lang="es-ES" sz="1050" dirty="0" err="1"/>
              <a:t>Atherosclerosis</a:t>
            </a:r>
            <a:r>
              <a:rPr lang="es-ES" sz="1050" dirty="0"/>
              <a:t>. 2020 </a:t>
            </a:r>
            <a:r>
              <a:rPr lang="es-ES" sz="1050" dirty="0" err="1"/>
              <a:t>Dec</a:t>
            </a:r>
            <a:r>
              <a:rPr lang="es-ES" sz="1050" dirty="0"/>
              <a:t> 31:S0021-9150(20)31597-5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7ACB82A5-AD93-4890-BD97-E34089E91DB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30288" y="26909"/>
            <a:ext cx="11161712" cy="974736"/>
          </a:xfrm>
        </p:spPr>
        <p:txBody>
          <a:bodyPr/>
          <a:lstStyle/>
          <a:p>
            <a:r>
              <a:rPr lang="es-ES" dirty="0"/>
              <a:t>Estudio Fase II: en el paciente de riesgo moderado </a:t>
            </a:r>
            <a:br>
              <a:rPr lang="es-ES" dirty="0"/>
            </a:b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C267D0B-0078-4518-9818-7CC1E5D51E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09" t="62599" r="44850" b="10158"/>
          <a:stretch/>
        </p:blipFill>
        <p:spPr>
          <a:xfrm>
            <a:off x="2112242" y="1379631"/>
            <a:ext cx="7497586" cy="4236631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50204CE4-DE83-48EC-A89E-13C8A3E0E6B6}"/>
              </a:ext>
            </a:extLst>
          </p:cNvPr>
          <p:cNvSpPr/>
          <p:nvPr/>
        </p:nvSpPr>
        <p:spPr>
          <a:xfrm>
            <a:off x="2708694" y="4739436"/>
            <a:ext cx="1371601" cy="1061492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5EDB60F-61CB-4D5D-8296-0251AA69D161}"/>
              </a:ext>
            </a:extLst>
          </p:cNvPr>
          <p:cNvSpPr/>
          <p:nvPr/>
        </p:nvSpPr>
        <p:spPr>
          <a:xfrm>
            <a:off x="2112242" y="1127640"/>
            <a:ext cx="1795524" cy="5186896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F94666F-675A-4639-BB7C-6EE76AF7D7CA}"/>
              </a:ext>
            </a:extLst>
          </p:cNvPr>
          <p:cNvSpPr/>
          <p:nvPr/>
        </p:nvSpPr>
        <p:spPr>
          <a:xfrm>
            <a:off x="4082633" y="5344561"/>
            <a:ext cx="5613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Atorvastatina 20 + EZE 10 + Ac Bempedoico 180</a:t>
            </a:r>
            <a:endParaRPr lang="en-GB" b="1" dirty="0">
              <a:solidFill>
                <a:prstClr val="black"/>
              </a:solidFill>
              <a:latin typeface="Arial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27EE88C-0BF4-4F7E-9354-73574FB1CA20}"/>
              </a:ext>
            </a:extLst>
          </p:cNvPr>
          <p:cNvSpPr/>
          <p:nvPr/>
        </p:nvSpPr>
        <p:spPr>
          <a:xfrm>
            <a:off x="4940654" y="5648928"/>
            <a:ext cx="33409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/>
              <a:t>63%</a:t>
            </a:r>
            <a:r>
              <a:rPr lang="es-ES" dirty="0"/>
              <a:t> de reducción del LDL-c</a:t>
            </a:r>
          </a:p>
        </p:txBody>
      </p:sp>
    </p:spTree>
    <p:extLst>
      <p:ext uri="{BB962C8B-B14F-4D97-AF65-F5344CB8AC3E}">
        <p14:creationId xmlns:p14="http://schemas.microsoft.com/office/powerpoint/2010/main" val="4066489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AAE82DB3-AAE5-456E-BD61-D8011A22B9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159908"/>
              </p:ext>
            </p:extLst>
          </p:nvPr>
        </p:nvGraphicFramePr>
        <p:xfrm>
          <a:off x="673392" y="1713842"/>
          <a:ext cx="11250386" cy="418087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698171">
                  <a:extLst>
                    <a:ext uri="{9D8B030D-6E8A-4147-A177-3AD203B41FA5}">
                      <a16:colId xmlns:a16="http://schemas.microsoft.com/office/drawing/2014/main" val="2082002589"/>
                    </a:ext>
                  </a:extLst>
                </a:gridCol>
                <a:gridCol w="1706336">
                  <a:extLst>
                    <a:ext uri="{9D8B030D-6E8A-4147-A177-3AD203B41FA5}">
                      <a16:colId xmlns:a16="http://schemas.microsoft.com/office/drawing/2014/main" val="420239769"/>
                    </a:ext>
                  </a:extLst>
                </a:gridCol>
                <a:gridCol w="1012372">
                  <a:extLst>
                    <a:ext uri="{9D8B030D-6E8A-4147-A177-3AD203B41FA5}">
                      <a16:colId xmlns:a16="http://schemas.microsoft.com/office/drawing/2014/main" val="2183367617"/>
                    </a:ext>
                  </a:extLst>
                </a:gridCol>
                <a:gridCol w="791935">
                  <a:extLst>
                    <a:ext uri="{9D8B030D-6E8A-4147-A177-3AD203B41FA5}">
                      <a16:colId xmlns:a16="http://schemas.microsoft.com/office/drawing/2014/main" val="767669458"/>
                    </a:ext>
                  </a:extLst>
                </a:gridCol>
                <a:gridCol w="1738993">
                  <a:extLst>
                    <a:ext uri="{9D8B030D-6E8A-4147-A177-3AD203B41FA5}">
                      <a16:colId xmlns:a16="http://schemas.microsoft.com/office/drawing/2014/main" val="2185861369"/>
                    </a:ext>
                  </a:extLst>
                </a:gridCol>
                <a:gridCol w="4302579">
                  <a:extLst>
                    <a:ext uri="{9D8B030D-6E8A-4147-A177-3AD203B41FA5}">
                      <a16:colId xmlns:a16="http://schemas.microsoft.com/office/drawing/2014/main" val="4213688340"/>
                    </a:ext>
                  </a:extLst>
                </a:gridCol>
              </a:tblGrid>
              <a:tr h="416598">
                <a:tc>
                  <a:txBody>
                    <a:bodyPr/>
                    <a:lstStyle/>
                    <a:p>
                      <a:r>
                        <a:rPr lang="es-ES" sz="1400" dirty="0"/>
                        <a:t>Estudio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err="1"/>
                        <a:t>Poblacion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err="1"/>
                        <a:t>Duracion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Intervención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77877"/>
                  </a:ext>
                </a:extLst>
              </a:tr>
              <a:tr h="644057">
                <a:tc>
                  <a:txBody>
                    <a:bodyPr/>
                    <a:lstStyle/>
                    <a:p>
                      <a:r>
                        <a:rPr lang="en-US" sz="1400" dirty="0"/>
                        <a:t>CLEAR Wisdom (047)</a:t>
                      </a:r>
                      <a:endParaRPr lang="es-E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Pacientes de alto y muy alto riesgo CV</a:t>
                      </a:r>
                    </a:p>
                    <a:p>
                      <a:r>
                        <a:rPr lang="es-ES" sz="1100" dirty="0"/>
                        <a:t>refractario a estatinas</a:t>
                      </a:r>
                      <a:endParaRPr lang="es-ES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52 semanas</a:t>
                      </a:r>
                      <a:endParaRPr kumimoji="0" lang="es-E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779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err="1"/>
                        <a:t>Tto</a:t>
                      </a:r>
                      <a:r>
                        <a:rPr lang="es-ES" sz="1400" dirty="0"/>
                        <a:t> Hipolipemiante Base</a:t>
                      </a:r>
                      <a:r>
                        <a:rPr lang="es-ES" sz="1400" baseline="30000" dirty="0"/>
                        <a:t>1</a:t>
                      </a:r>
                      <a:r>
                        <a:rPr lang="es-ES" sz="1400" dirty="0"/>
                        <a:t> + </a:t>
                      </a:r>
                      <a:r>
                        <a:rPr lang="es-ES" sz="1400" dirty="0">
                          <a:solidFill>
                            <a:schemeClr val="accent1"/>
                          </a:solidFill>
                        </a:rPr>
                        <a:t>Placebo</a:t>
                      </a:r>
                      <a:endParaRPr lang="es-ES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err="1"/>
                        <a:t>Tto</a:t>
                      </a:r>
                      <a:r>
                        <a:rPr lang="es-ES" sz="1400" dirty="0"/>
                        <a:t> Hipolipemiante Base</a:t>
                      </a:r>
                      <a:r>
                        <a:rPr lang="es-ES" sz="1400" baseline="30000" dirty="0"/>
                        <a:t>1</a:t>
                      </a:r>
                      <a:r>
                        <a:rPr lang="es-ES" sz="1400" dirty="0"/>
                        <a:t> </a:t>
                      </a:r>
                    </a:p>
                    <a:p>
                      <a:r>
                        <a:rPr lang="es-ES" sz="1400" dirty="0">
                          <a:solidFill>
                            <a:schemeClr val="accent1"/>
                          </a:solidFill>
                        </a:rPr>
                        <a:t>+ Ac. </a:t>
                      </a:r>
                      <a:r>
                        <a:rPr lang="es-ES" sz="1400" dirty="0" err="1">
                          <a:solidFill>
                            <a:schemeClr val="accent1"/>
                          </a:solidFill>
                        </a:rPr>
                        <a:t>Bempedoico</a:t>
                      </a:r>
                      <a:endParaRPr lang="es-ES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729484"/>
                  </a:ext>
                </a:extLst>
              </a:tr>
              <a:tr h="629745">
                <a:tc>
                  <a:txBody>
                    <a:bodyPr/>
                    <a:lstStyle/>
                    <a:p>
                      <a:r>
                        <a:rPr lang="en-US" sz="1400" dirty="0"/>
                        <a:t>CLEAR Harmony (040)</a:t>
                      </a:r>
                      <a:endParaRPr lang="es-E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/>
                        <a:t>Pacientes de alto y muy alto riesgo CV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/>
                        <a:t>refractario a estatinas</a:t>
                      </a:r>
                      <a:endParaRPr lang="es-E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52 semanas</a:t>
                      </a:r>
                      <a:endParaRPr kumimoji="0" lang="es-E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2230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err="1"/>
                        <a:t>Tto</a:t>
                      </a:r>
                      <a:r>
                        <a:rPr lang="es-ES" sz="1400" dirty="0"/>
                        <a:t> Hipolipemiante  Base</a:t>
                      </a:r>
                      <a:r>
                        <a:rPr lang="es-ES" sz="1400" baseline="30000" dirty="0"/>
                        <a:t>2 </a:t>
                      </a:r>
                      <a:r>
                        <a:rPr lang="es-ES" sz="1400" dirty="0">
                          <a:solidFill>
                            <a:schemeClr val="accent1"/>
                          </a:solidFill>
                        </a:rPr>
                        <a:t>+ Placebo</a:t>
                      </a:r>
                      <a:endParaRPr lang="es-ES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err="1"/>
                        <a:t>Tto</a:t>
                      </a:r>
                      <a:r>
                        <a:rPr lang="es-ES" sz="1400" dirty="0"/>
                        <a:t> Hipolipemiante Base</a:t>
                      </a:r>
                      <a:r>
                        <a:rPr lang="es-ES" sz="1400" baseline="30000" dirty="0"/>
                        <a:t>2</a:t>
                      </a:r>
                      <a:r>
                        <a:rPr lang="es-ES" sz="1400" dirty="0"/>
                        <a:t> </a:t>
                      </a:r>
                    </a:p>
                    <a:p>
                      <a:r>
                        <a:rPr lang="es-ES" sz="1400" dirty="0">
                          <a:solidFill>
                            <a:schemeClr val="accent1"/>
                          </a:solidFill>
                        </a:rPr>
                        <a:t>+ Ac. </a:t>
                      </a:r>
                      <a:r>
                        <a:rPr lang="es-ES" sz="1400" dirty="0" err="1">
                          <a:solidFill>
                            <a:schemeClr val="accent1"/>
                          </a:solidFill>
                        </a:rPr>
                        <a:t>Bempedoico</a:t>
                      </a:r>
                      <a:endParaRPr lang="es-ES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987242"/>
                  </a:ext>
                </a:extLst>
              </a:tr>
              <a:tr h="686994">
                <a:tc>
                  <a:txBody>
                    <a:bodyPr/>
                    <a:lstStyle/>
                    <a:p>
                      <a:r>
                        <a:rPr lang="en-US" sz="1400" dirty="0"/>
                        <a:t>CLEAR </a:t>
                      </a:r>
                    </a:p>
                    <a:p>
                      <a:r>
                        <a:rPr lang="en-US" sz="1400" dirty="0"/>
                        <a:t>Serenity (046)</a:t>
                      </a:r>
                      <a:endParaRPr lang="es-E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Pacientes con </a:t>
                      </a:r>
                      <a:r>
                        <a:rPr lang="es-ES" sz="1400" dirty="0" err="1"/>
                        <a:t>intolerencia</a:t>
                      </a:r>
                      <a:r>
                        <a:rPr lang="es-ES" sz="1400" dirty="0"/>
                        <a:t> estatinas</a:t>
                      </a:r>
                      <a:endParaRPr lang="es-E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24 semanas</a:t>
                      </a:r>
                      <a:endParaRPr kumimoji="0" lang="es-E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err="1"/>
                        <a:t>Tto</a:t>
                      </a:r>
                      <a:r>
                        <a:rPr lang="es-ES" sz="1400" dirty="0"/>
                        <a:t> Hipolipemiante Base</a:t>
                      </a:r>
                      <a:r>
                        <a:rPr lang="es-ES" sz="1400" baseline="30000" dirty="0"/>
                        <a:t>3 </a:t>
                      </a:r>
                      <a:r>
                        <a:rPr lang="es-ES" sz="1400" dirty="0">
                          <a:solidFill>
                            <a:schemeClr val="accent1"/>
                          </a:solidFill>
                        </a:rPr>
                        <a:t>+ Placebo</a:t>
                      </a:r>
                      <a:endParaRPr lang="es-ES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err="1"/>
                        <a:t>Tto</a:t>
                      </a:r>
                      <a:r>
                        <a:rPr lang="es-ES" sz="1400" dirty="0"/>
                        <a:t> Hipolipemiante Base </a:t>
                      </a:r>
                      <a:r>
                        <a:rPr lang="es-ES" sz="1400" baseline="30000" dirty="0"/>
                        <a:t>3</a:t>
                      </a:r>
                      <a:r>
                        <a:rPr lang="es-ES" sz="1400" dirty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>
                          <a:solidFill>
                            <a:schemeClr val="accent1"/>
                          </a:solidFill>
                        </a:rPr>
                        <a:t>+ Ac. </a:t>
                      </a:r>
                      <a:r>
                        <a:rPr lang="es-ES" sz="1400" dirty="0" err="1">
                          <a:solidFill>
                            <a:schemeClr val="accent1"/>
                          </a:solidFill>
                        </a:rPr>
                        <a:t>Bempedoico</a:t>
                      </a:r>
                      <a:endParaRPr lang="es-ES" sz="1400" dirty="0">
                        <a:solidFill>
                          <a:schemeClr val="accent1"/>
                        </a:solidFill>
                      </a:endParaRPr>
                    </a:p>
                    <a:p>
                      <a:endParaRPr lang="es-E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134699"/>
                  </a:ext>
                </a:extLst>
              </a:tr>
              <a:tr h="686994">
                <a:tc>
                  <a:txBody>
                    <a:bodyPr/>
                    <a:lstStyle/>
                    <a:p>
                      <a:r>
                        <a:rPr lang="en-US" sz="1400" dirty="0"/>
                        <a:t>CLEAR Tranquility (048)</a:t>
                      </a:r>
                      <a:endParaRPr lang="es-E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/>
                        <a:t>Pacientes con </a:t>
                      </a:r>
                      <a:r>
                        <a:rPr lang="es-ES" sz="1400" dirty="0" err="1"/>
                        <a:t>intolerencia</a:t>
                      </a:r>
                      <a:r>
                        <a:rPr lang="es-ES" sz="1400" dirty="0"/>
                        <a:t> estatinas</a:t>
                      </a:r>
                      <a:endParaRPr lang="es-E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12 semanas</a:t>
                      </a:r>
                      <a:endParaRPr kumimoji="0" lang="es-E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269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err="1"/>
                        <a:t>Tto</a:t>
                      </a:r>
                      <a:r>
                        <a:rPr lang="es-ES" sz="1400" dirty="0"/>
                        <a:t> Hipolipemiante Base</a:t>
                      </a:r>
                      <a:r>
                        <a:rPr lang="es-ES" sz="1400" baseline="30000" dirty="0"/>
                        <a:t>4</a:t>
                      </a:r>
                      <a:r>
                        <a:rPr lang="es-ES" sz="1400" dirty="0"/>
                        <a:t> </a:t>
                      </a:r>
                    </a:p>
                    <a:p>
                      <a:r>
                        <a:rPr lang="es-ES" sz="1400" dirty="0"/>
                        <a:t>+ </a:t>
                      </a:r>
                      <a:r>
                        <a:rPr lang="es-ES" sz="1400" dirty="0">
                          <a:solidFill>
                            <a:schemeClr val="accent1"/>
                          </a:solidFill>
                        </a:rPr>
                        <a:t>EZE+ Placebo</a:t>
                      </a:r>
                      <a:endParaRPr lang="es-ES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err="1"/>
                        <a:t>Tto</a:t>
                      </a:r>
                      <a:r>
                        <a:rPr lang="es-ES" sz="1400" dirty="0"/>
                        <a:t> Hipolipemiante Base</a:t>
                      </a:r>
                      <a:r>
                        <a:rPr lang="es-ES" sz="1400" baseline="30000" dirty="0"/>
                        <a:t>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/>
                        <a:t> </a:t>
                      </a:r>
                      <a:r>
                        <a:rPr lang="es-ES" sz="1400" dirty="0">
                          <a:solidFill>
                            <a:schemeClr val="accent1"/>
                          </a:solidFill>
                        </a:rPr>
                        <a:t>+ EZE+ Ac. </a:t>
                      </a:r>
                      <a:r>
                        <a:rPr lang="es-ES" sz="1400" dirty="0" err="1">
                          <a:solidFill>
                            <a:schemeClr val="accent1"/>
                          </a:solidFill>
                        </a:rPr>
                        <a:t>Bempedoico</a:t>
                      </a:r>
                      <a:endParaRPr lang="es-ES" sz="1400" dirty="0">
                        <a:solidFill>
                          <a:schemeClr val="accent1"/>
                        </a:solidFill>
                      </a:endParaRPr>
                    </a:p>
                    <a:p>
                      <a:endParaRPr lang="es-E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802130"/>
                  </a:ext>
                </a:extLst>
              </a:tr>
              <a:tr h="5941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CLEAR Outcomes (1002-043)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Pacientes con </a:t>
                      </a:r>
                      <a:r>
                        <a:rPr lang="es-E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intolerencia</a:t>
                      </a:r>
                      <a:r>
                        <a:rPr lang="es-E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estatinas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3.75 años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(en marcha)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12.600</a:t>
                      </a:r>
                    </a:p>
                    <a:p>
                      <a:endParaRPr lang="es-E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Tto</a:t>
                      </a:r>
                      <a:r>
                        <a:rPr lang="es-E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Hipolipemiante Base + </a:t>
                      </a:r>
                      <a:r>
                        <a:rPr lang="es-ES" sz="1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Placebo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Tto</a:t>
                      </a:r>
                      <a:r>
                        <a:rPr lang="es-E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Hipolipemiante Base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s-ES" sz="1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Ac. </a:t>
                      </a:r>
                      <a:r>
                        <a:rPr lang="es-ES" sz="1400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Bempedoico</a:t>
                      </a:r>
                      <a:endParaRPr lang="es-ES" sz="14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303874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53B34D67-0FD0-42FD-8728-5391C0D570CE}"/>
              </a:ext>
            </a:extLst>
          </p:cNvPr>
          <p:cNvSpPr txBox="1"/>
          <p:nvPr/>
        </p:nvSpPr>
        <p:spPr>
          <a:xfrm>
            <a:off x="473561" y="5984410"/>
            <a:ext cx="1153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1. 94,6% </a:t>
            </a:r>
            <a:r>
              <a:rPr lang="es-ES" sz="1200" dirty="0" err="1"/>
              <a:t>tto</a:t>
            </a:r>
            <a:r>
              <a:rPr lang="es-ES" sz="1200" dirty="0"/>
              <a:t> con estatinas media y alta intensidad. 8% EZE; 2. 100% estatinas media y alta intensidad, extensión </a:t>
            </a:r>
            <a:r>
              <a:rPr lang="en-US" sz="1200" b="1" dirty="0">
                <a:cs typeface="Arial"/>
              </a:rPr>
              <a:t>CLEAR Harmony OLE</a:t>
            </a:r>
            <a:r>
              <a:rPr lang="en-US" sz="1200" dirty="0">
                <a:cs typeface="Arial"/>
              </a:rPr>
              <a:t> (050): </a:t>
            </a:r>
            <a:r>
              <a:rPr lang="en-US" sz="1200" dirty="0" err="1">
                <a:cs typeface="Arial"/>
              </a:rPr>
              <a:t>Extensión</a:t>
            </a:r>
            <a:r>
              <a:rPr lang="en-US" sz="1200" dirty="0">
                <a:cs typeface="Arial"/>
              </a:rPr>
              <a:t> </a:t>
            </a:r>
            <a:r>
              <a:rPr lang="en-US" sz="1200" dirty="0" err="1">
                <a:cs typeface="Arial"/>
              </a:rPr>
              <a:t>abierta</a:t>
            </a:r>
            <a:r>
              <a:rPr lang="en-US" sz="1200" dirty="0">
                <a:cs typeface="Arial"/>
              </a:rPr>
              <a:t> (N=1452)</a:t>
            </a:r>
            <a:r>
              <a:rPr lang="en-US" sz="1200" baseline="30000" dirty="0">
                <a:cs typeface="Arial"/>
              </a:rPr>
              <a:t> </a:t>
            </a:r>
            <a:r>
              <a:rPr lang="es-ES" sz="1200" dirty="0"/>
              <a:t>; 3. dosis baja de estatinas (8,4%), otros (33,6%), sin </a:t>
            </a:r>
            <a:r>
              <a:rPr lang="es-ES" sz="1200" dirty="0" err="1"/>
              <a:t>Tto</a:t>
            </a:r>
            <a:r>
              <a:rPr lang="es-ES" sz="1200" dirty="0"/>
              <a:t> (58%); 4. dosis baja de estatinas (31%), sin </a:t>
            </a:r>
            <a:r>
              <a:rPr lang="es-ES" sz="1200" dirty="0" err="1"/>
              <a:t>Tto</a:t>
            </a:r>
            <a:r>
              <a:rPr lang="es-ES" sz="1200" dirty="0"/>
              <a:t> (39%) . EZE (100%)  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1EE67CB-1464-46DF-8D59-36018CCE76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28700" y="217488"/>
            <a:ext cx="11163300" cy="560387"/>
          </a:xfrm>
        </p:spPr>
        <p:txBody>
          <a:bodyPr/>
          <a:lstStyle/>
          <a:p>
            <a:r>
              <a:rPr lang="es-ES" dirty="0"/>
              <a:t>Estudios FASE III: en el paciente de alto riesgo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C176BA6-5CC6-4A6F-882C-28AA75FC8F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02"/>
          <a:stretch/>
        </p:blipFill>
        <p:spPr bwMode="auto">
          <a:xfrm>
            <a:off x="4078548" y="411925"/>
            <a:ext cx="3145127" cy="131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982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AAE82DB3-AAE5-456E-BD61-D8011A22B9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905738"/>
              </p:ext>
            </p:extLst>
          </p:nvPr>
        </p:nvGraphicFramePr>
        <p:xfrm>
          <a:off x="766763" y="2668043"/>
          <a:ext cx="11250386" cy="133099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698171">
                  <a:extLst>
                    <a:ext uri="{9D8B030D-6E8A-4147-A177-3AD203B41FA5}">
                      <a16:colId xmlns:a16="http://schemas.microsoft.com/office/drawing/2014/main" val="2082002589"/>
                    </a:ext>
                  </a:extLst>
                </a:gridCol>
                <a:gridCol w="1706336">
                  <a:extLst>
                    <a:ext uri="{9D8B030D-6E8A-4147-A177-3AD203B41FA5}">
                      <a16:colId xmlns:a16="http://schemas.microsoft.com/office/drawing/2014/main" val="420239769"/>
                    </a:ext>
                  </a:extLst>
                </a:gridCol>
                <a:gridCol w="1012372">
                  <a:extLst>
                    <a:ext uri="{9D8B030D-6E8A-4147-A177-3AD203B41FA5}">
                      <a16:colId xmlns:a16="http://schemas.microsoft.com/office/drawing/2014/main" val="2183367617"/>
                    </a:ext>
                  </a:extLst>
                </a:gridCol>
                <a:gridCol w="791935">
                  <a:extLst>
                    <a:ext uri="{9D8B030D-6E8A-4147-A177-3AD203B41FA5}">
                      <a16:colId xmlns:a16="http://schemas.microsoft.com/office/drawing/2014/main" val="767669458"/>
                    </a:ext>
                  </a:extLst>
                </a:gridCol>
                <a:gridCol w="1738993">
                  <a:extLst>
                    <a:ext uri="{9D8B030D-6E8A-4147-A177-3AD203B41FA5}">
                      <a16:colId xmlns:a16="http://schemas.microsoft.com/office/drawing/2014/main" val="2185861369"/>
                    </a:ext>
                  </a:extLst>
                </a:gridCol>
                <a:gridCol w="4302579">
                  <a:extLst>
                    <a:ext uri="{9D8B030D-6E8A-4147-A177-3AD203B41FA5}">
                      <a16:colId xmlns:a16="http://schemas.microsoft.com/office/drawing/2014/main" val="4213688340"/>
                    </a:ext>
                  </a:extLst>
                </a:gridCol>
              </a:tblGrid>
              <a:tr h="416598">
                <a:tc>
                  <a:txBody>
                    <a:bodyPr/>
                    <a:lstStyle/>
                    <a:p>
                      <a:r>
                        <a:rPr lang="es-ES" sz="1400" dirty="0"/>
                        <a:t>Estudio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err="1"/>
                        <a:t>Poblacion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err="1"/>
                        <a:t>Duracion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Intervención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77877"/>
                  </a:ext>
                </a:extLst>
              </a:tr>
              <a:tr h="8587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1002  FDC-053</a:t>
                      </a:r>
                    </a:p>
                    <a:p>
                      <a:endParaRPr lang="es-ES" sz="1400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/>
                        <a:t>Pacientes de moderado 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/>
                        <a:t>alto riesgo CV, </a:t>
                      </a:r>
                      <a:r>
                        <a:rPr lang="es-ES" sz="1200" dirty="0"/>
                        <a:t>refractario a estatinas</a:t>
                      </a:r>
                      <a:endParaRPr lang="es-E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/>
                        <a:t>12 semanas</a:t>
                      </a:r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382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err="1"/>
                        <a:t>Tto</a:t>
                      </a:r>
                      <a:r>
                        <a:rPr lang="es-ES" sz="1400" dirty="0"/>
                        <a:t> Hipolipemiante Base* </a:t>
                      </a:r>
                      <a:r>
                        <a:rPr lang="es-ES" sz="1400" dirty="0">
                          <a:solidFill>
                            <a:schemeClr val="accent1"/>
                          </a:solidFill>
                        </a:rPr>
                        <a:t>+ Placebo</a:t>
                      </a:r>
                      <a:endParaRPr lang="es-ES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 err="1"/>
                        <a:t>Tto</a:t>
                      </a:r>
                      <a:r>
                        <a:rPr lang="es-ES" sz="1200" dirty="0"/>
                        <a:t> Hipolipemiante Base </a:t>
                      </a:r>
                      <a:r>
                        <a:rPr lang="es-ES" sz="1200" dirty="0">
                          <a:solidFill>
                            <a:schemeClr val="accent1"/>
                          </a:solidFill>
                        </a:rPr>
                        <a:t>+ (Ac. </a:t>
                      </a:r>
                      <a:r>
                        <a:rPr lang="es-ES" sz="1200" dirty="0" err="1">
                          <a:solidFill>
                            <a:schemeClr val="accent1"/>
                          </a:solidFill>
                        </a:rPr>
                        <a:t>Bempedoico+Eze</a:t>
                      </a:r>
                      <a:r>
                        <a:rPr lang="es-ES" sz="1200" dirty="0">
                          <a:solidFill>
                            <a:schemeClr val="accent1"/>
                          </a:solidFill>
                        </a:rPr>
                        <a:t>) </a:t>
                      </a:r>
                      <a:r>
                        <a:rPr lang="es-ES" sz="1200" dirty="0" err="1">
                          <a:solidFill>
                            <a:schemeClr val="accent1"/>
                          </a:solidFill>
                        </a:rPr>
                        <a:t>Nustendi</a:t>
                      </a:r>
                      <a:endParaRPr lang="es-ES" sz="1200" dirty="0">
                        <a:solidFill>
                          <a:schemeClr val="accent1"/>
                        </a:solidFill>
                      </a:endParaRPr>
                    </a:p>
                    <a:p>
                      <a:r>
                        <a:rPr lang="es-ES" sz="1200" dirty="0" err="1"/>
                        <a:t>Tto</a:t>
                      </a:r>
                      <a:r>
                        <a:rPr lang="es-ES" sz="1200" dirty="0"/>
                        <a:t> Hipolipemiante Base</a:t>
                      </a:r>
                      <a:r>
                        <a:rPr lang="es-ES" sz="1200" baseline="30000" dirty="0"/>
                        <a:t>0</a:t>
                      </a:r>
                      <a:r>
                        <a:rPr lang="es-ES" sz="1200" dirty="0"/>
                        <a:t> + Ac. </a:t>
                      </a:r>
                      <a:r>
                        <a:rPr lang="es-ES" sz="1200" dirty="0">
                          <a:solidFill>
                            <a:schemeClr val="accent1"/>
                          </a:solidFill>
                        </a:rPr>
                        <a:t>Bempedoico 180</a:t>
                      </a:r>
                    </a:p>
                    <a:p>
                      <a:r>
                        <a:rPr lang="es-ES" sz="1200" dirty="0" err="1"/>
                        <a:t>Tto</a:t>
                      </a:r>
                      <a:r>
                        <a:rPr lang="es-ES" sz="1200" dirty="0"/>
                        <a:t> Hipolipemiante Base</a:t>
                      </a:r>
                      <a:r>
                        <a:rPr lang="es-ES" sz="1200" baseline="30000" dirty="0"/>
                        <a:t>0</a:t>
                      </a:r>
                      <a:r>
                        <a:rPr lang="es-ES" sz="1200" dirty="0"/>
                        <a:t> + </a:t>
                      </a:r>
                      <a:r>
                        <a:rPr lang="es-ES" sz="1200" dirty="0">
                          <a:solidFill>
                            <a:schemeClr val="accent1"/>
                          </a:solidFill>
                        </a:rPr>
                        <a:t>Eze 10</a:t>
                      </a:r>
                      <a:endParaRPr lang="es-ES" sz="1200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872494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53B34D67-0FD0-42FD-8728-5391C0D570CE}"/>
              </a:ext>
            </a:extLst>
          </p:cNvPr>
          <p:cNvSpPr txBox="1"/>
          <p:nvPr/>
        </p:nvSpPr>
        <p:spPr>
          <a:xfrm>
            <a:off x="485635" y="5889209"/>
            <a:ext cx="11531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* 66% </a:t>
            </a:r>
            <a:r>
              <a:rPr lang="es-ES" sz="1200" dirty="0" err="1"/>
              <a:t>tto</a:t>
            </a:r>
            <a:r>
              <a:rPr lang="es-ES" sz="1200" dirty="0"/>
              <a:t> con estatinas media y alta intensidad, 35,2% otros hipolipemiantes; 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1EE67CB-1464-46DF-8D59-36018CCE76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28700" y="217488"/>
            <a:ext cx="11163300" cy="560387"/>
          </a:xfrm>
        </p:spPr>
        <p:txBody>
          <a:bodyPr/>
          <a:lstStyle/>
          <a:p>
            <a:r>
              <a:rPr lang="es-ES" dirty="0"/>
              <a:t>Estudios FASE III: en el paciente de alto riesgo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E386765F-2CAF-4944-B7CF-6E64DA4F59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1"/>
          <a:stretch/>
        </p:blipFill>
        <p:spPr bwMode="auto">
          <a:xfrm>
            <a:off x="4216139" y="949189"/>
            <a:ext cx="3244654" cy="131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965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10">
            <a:extLst>
              <a:ext uri="{FF2B5EF4-FFF2-40B4-BE49-F238E27FC236}">
                <a16:creationId xmlns:a16="http://schemas.microsoft.com/office/drawing/2014/main" id="{209E788B-CE7B-4FF8-B13C-92ADB199F5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523047"/>
              </p:ext>
            </p:extLst>
          </p:nvPr>
        </p:nvGraphicFramePr>
        <p:xfrm>
          <a:off x="960207" y="1508889"/>
          <a:ext cx="9818630" cy="4109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1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3398">
                  <a:extLst>
                    <a:ext uri="{9D8B030D-6E8A-4147-A177-3AD203B41FA5}">
                      <a16:colId xmlns:a16="http://schemas.microsoft.com/office/drawing/2014/main" val="2343731742"/>
                    </a:ext>
                  </a:extLst>
                </a:gridCol>
                <a:gridCol w="1536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7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6558">
                  <a:extLst>
                    <a:ext uri="{9D8B030D-6E8A-4147-A177-3AD203B41FA5}">
                      <a16:colId xmlns:a16="http://schemas.microsoft.com/office/drawing/2014/main" val="3702131169"/>
                    </a:ext>
                  </a:extLst>
                </a:gridCol>
                <a:gridCol w="1822910">
                  <a:extLst>
                    <a:ext uri="{9D8B030D-6E8A-4147-A177-3AD203B41FA5}">
                      <a16:colId xmlns:a16="http://schemas.microsoft.com/office/drawing/2014/main" val="3438628078"/>
                    </a:ext>
                  </a:extLst>
                </a:gridCol>
              </a:tblGrid>
              <a:tr h="700257"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Fase 3 Acido Bempedoico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31" marB="4573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CLEAR Harmony</a:t>
                      </a:r>
                    </a:p>
                    <a:p>
                      <a:r>
                        <a:rPr lang="en-US" sz="1200" dirty="0"/>
                        <a:t>(1)</a:t>
                      </a:r>
                      <a:endParaRPr lang="en-US" sz="1200" dirty="0">
                        <a:solidFill>
                          <a:srgbClr val="4D4F53"/>
                        </a:solidFill>
                      </a:endParaRPr>
                    </a:p>
                  </a:txBody>
                  <a:tcPr marT="45731" marB="4573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CLEAR Wisdom</a:t>
                      </a:r>
                    </a:p>
                    <a:p>
                      <a:r>
                        <a:rPr lang="en-US" sz="1200" dirty="0"/>
                        <a:t>(2)</a:t>
                      </a:r>
                    </a:p>
                  </a:txBody>
                  <a:tcPr marT="45731" marB="4573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CLEAR Serenity</a:t>
                      </a:r>
                    </a:p>
                    <a:p>
                      <a:r>
                        <a:rPr lang="en-US" sz="1200" dirty="0"/>
                        <a:t>(3)</a:t>
                      </a:r>
                    </a:p>
                  </a:txBody>
                  <a:tcPr marT="45731" marB="4573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CLEAR Tranquility </a:t>
                      </a:r>
                    </a:p>
                    <a:p>
                      <a:r>
                        <a:rPr lang="en-US" sz="1200" dirty="0"/>
                        <a:t>(4)</a:t>
                      </a:r>
                    </a:p>
                  </a:txBody>
                  <a:tcPr marT="45731" marB="4573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Estudio</a:t>
                      </a:r>
                      <a:r>
                        <a:rPr lang="en-US" sz="1200" dirty="0"/>
                        <a:t> FDC (</a:t>
                      </a:r>
                      <a:r>
                        <a:rPr lang="en-US" sz="1200" dirty="0" err="1"/>
                        <a:t>ac.Bempe</a:t>
                      </a:r>
                      <a:r>
                        <a:rPr lang="en-US" sz="1200" dirty="0"/>
                        <a:t>/EZE)</a:t>
                      </a:r>
                    </a:p>
                    <a:p>
                      <a:r>
                        <a:rPr lang="en-US" sz="1200" dirty="0"/>
                        <a:t>(5)</a:t>
                      </a:r>
                    </a:p>
                  </a:txBody>
                  <a:tcPr marT="45731" marB="4573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190">
                <a:tc>
                  <a:txBody>
                    <a:bodyPr/>
                    <a:lstStyle/>
                    <a:p>
                      <a:pPr marL="0" marR="0" lvl="0" indent="0" algn="ctr" defTabSz="9144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Intervención</a:t>
                      </a:r>
                      <a:r>
                        <a:rPr lang="en-US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 : </a:t>
                      </a:r>
                      <a:r>
                        <a:rPr lang="en-US" sz="12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Add-on +</a:t>
                      </a:r>
                      <a:endParaRPr lang="en-US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T="45731" marB="4573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Ac. Bempe</a:t>
                      </a:r>
                      <a:endParaRPr lang="en-US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Ac. Bempe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Ac. Bempe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Ac. Bempe + EZE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0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Ac.Bempe</a:t>
                      </a:r>
                      <a:r>
                        <a:rPr lang="nl-NL" sz="12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/EZE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853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Comparador</a:t>
                      </a:r>
                      <a:endParaRPr lang="en-US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T="45731" marB="4573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Add-on statin</a:t>
                      </a:r>
                      <a:endParaRPr lang="en-US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nl-NL" sz="12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+ Placebo</a:t>
                      </a:r>
                      <a:endParaRPr lang="en-US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Add-on statin</a:t>
                      </a:r>
                      <a:endParaRPr lang="en-US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nl-NL" sz="12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+ Placebo</a:t>
                      </a:r>
                      <a:endParaRPr lang="en-US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Add-on </a:t>
                      </a:r>
                      <a:endParaRPr lang="en-US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nl-NL" sz="12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+ Placebo</a:t>
                      </a:r>
                      <a:endParaRPr lang="en-US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Add-on </a:t>
                      </a:r>
                      <a:endParaRPr lang="en-US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nl-NL" sz="12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+ Placebo</a:t>
                      </a:r>
                      <a:endParaRPr lang="en-US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 algn="ctr" fontAlgn="t"/>
                      <a:r>
                        <a:rPr lang="nl-NL" sz="12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+ EZE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Add-on statin</a:t>
                      </a:r>
                      <a:endParaRPr lang="en-US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nl-NL" sz="12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+ Placebo</a:t>
                      </a:r>
                      <a:endParaRPr lang="en-US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 algn="ctr" fontAlgn="t"/>
                      <a:r>
                        <a:rPr lang="nl-NL" sz="12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or BA, or EZE, 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12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Población</a:t>
                      </a:r>
                    </a:p>
                  </a:txBody>
                  <a:tcPr marT="45731" marB="4573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Add-on statin</a:t>
                      </a:r>
                      <a:endParaRPr lang="en-US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Add-on statin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Statin intolerant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Statin intolerant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200" b="0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Add-on</a:t>
                      </a:r>
                      <a:r>
                        <a:rPr lang="nl-NL" sz="12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nl-NL" sz="1200" b="0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statin</a:t>
                      </a:r>
                      <a:endParaRPr lang="nl-NL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12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Nº de </a:t>
                      </a:r>
                      <a:r>
                        <a:rPr lang="en-US" sz="12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pacientes</a:t>
                      </a:r>
                      <a:endParaRPr lang="en-US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T="45731" marB="4573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2,230</a:t>
                      </a:r>
                      <a:endParaRPr lang="en-US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2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779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2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345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2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269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2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382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12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Duración</a:t>
                      </a:r>
                      <a:r>
                        <a:rPr lang="en-US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 total</a:t>
                      </a:r>
                    </a:p>
                  </a:txBody>
                  <a:tcPr marT="45731" marB="4573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52 </a:t>
                      </a:r>
                      <a:r>
                        <a:rPr lang="nl-NL" sz="1200" b="0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semanas</a:t>
                      </a:r>
                      <a:endParaRPr lang="en-US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2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52 </a:t>
                      </a:r>
                      <a:r>
                        <a:rPr lang="nl-NL" sz="1200" b="0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semanas</a:t>
                      </a:r>
                      <a:endParaRPr lang="nl-NL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2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24 </a:t>
                      </a:r>
                      <a:r>
                        <a:rPr lang="nl-NL" sz="1200" b="0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semanas</a:t>
                      </a:r>
                      <a:endParaRPr lang="nl-NL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2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12 </a:t>
                      </a:r>
                      <a:r>
                        <a:rPr lang="nl-NL" sz="1200" b="0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semanas</a:t>
                      </a:r>
                      <a:endParaRPr lang="nl-NL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2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12 </a:t>
                      </a:r>
                      <a:r>
                        <a:rPr lang="nl-NL" sz="1200" b="0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semanas</a:t>
                      </a:r>
                      <a:endParaRPr lang="nl-NL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691778"/>
                  </a:ext>
                </a:extLst>
              </a:tr>
              <a:tr h="50019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Baseline LDL-C (mg/</a:t>
                      </a:r>
                      <a:r>
                        <a:rPr lang="en-US" sz="12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dL</a:t>
                      </a:r>
                      <a:r>
                        <a:rPr lang="en-US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)</a:t>
                      </a:r>
                    </a:p>
                  </a:txBody>
                  <a:tcPr marT="45731" marB="4573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103.2</a:t>
                      </a:r>
                    </a:p>
                  </a:txBody>
                  <a:tcPr marT="45731" marB="4573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T="45731" marB="4573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157.6</a:t>
                      </a:r>
                    </a:p>
                  </a:txBody>
                  <a:tcPr marT="45731" marB="4573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122.7</a:t>
                      </a:r>
                    </a:p>
                  </a:txBody>
                  <a:tcPr marT="45731" marB="4573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149.9</a:t>
                      </a:r>
                    </a:p>
                  </a:txBody>
                  <a:tcPr marT="45731" marB="4573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460011"/>
                  </a:ext>
                </a:extLst>
              </a:tr>
              <a:tr h="90032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% LDL-C </a:t>
                      </a:r>
                      <a:r>
                        <a:rPr lang="en-US" sz="12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Reducción</a:t>
                      </a:r>
                      <a:r>
                        <a:rPr lang="en-US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tras</a:t>
                      </a:r>
                      <a:r>
                        <a:rPr lang="en-US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2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12 </a:t>
                      </a:r>
                      <a:r>
                        <a:rPr lang="en-US" sz="12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semanas</a:t>
                      </a:r>
                      <a:r>
                        <a:rPr lang="en-US" sz="12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vs placebo</a:t>
                      </a:r>
                      <a:endParaRPr lang="en-US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T="45731" marB="4573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accent1"/>
                          </a:solidFill>
                        </a:rPr>
                        <a:t>-18.1%</a:t>
                      </a:r>
                    </a:p>
                  </a:txBody>
                  <a:tcPr marT="45731" marB="4573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</a:rPr>
                        <a:t>-17.4%</a:t>
                      </a:r>
                    </a:p>
                  </a:txBody>
                  <a:tcPr marT="45731" marB="4573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accent1"/>
                          </a:solidFill>
                        </a:rPr>
                        <a:t>-22.3%</a:t>
                      </a:r>
                    </a:p>
                  </a:txBody>
                  <a:tcPr marT="45731" marB="4573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accent1"/>
                          </a:solidFill>
                        </a:rPr>
                        <a:t>-28.5%</a:t>
                      </a:r>
                    </a:p>
                  </a:txBody>
                  <a:tcPr marT="45731" marB="4573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accent1"/>
                          </a:solidFill>
                        </a:rPr>
                        <a:t>-38%</a:t>
                      </a:r>
                    </a:p>
                  </a:txBody>
                  <a:tcPr marT="45731" marB="4573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735805"/>
                  </a:ext>
                </a:extLst>
              </a:tr>
            </a:tbl>
          </a:graphicData>
        </a:graphic>
      </p:graphicFrame>
      <p:sp>
        <p:nvSpPr>
          <p:cNvPr id="11" name="Rectángulo redondeado 10"/>
          <p:cNvSpPr/>
          <p:nvPr/>
        </p:nvSpPr>
        <p:spPr>
          <a:xfrm>
            <a:off x="832167" y="4708227"/>
            <a:ext cx="10399625" cy="91053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D21B33F4-A637-4C91-B072-F4C28587CFE9}"/>
              </a:ext>
            </a:extLst>
          </p:cNvPr>
          <p:cNvSpPr txBox="1">
            <a:spLocks/>
          </p:cNvSpPr>
          <p:nvPr/>
        </p:nvSpPr>
        <p:spPr>
          <a:xfrm>
            <a:off x="514840" y="195944"/>
            <a:ext cx="11162319" cy="560219"/>
          </a:xfrm>
          <a:prstGeom prst="rect">
            <a:avLst/>
          </a:prstGeom>
        </p:spPr>
        <p:txBody>
          <a:bodyPr/>
          <a:lstStyle>
            <a:lvl1pPr algn="l" defTabSz="913074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94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913074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94" b="1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algn="l" defTabSz="913074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94" b="1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algn="l" defTabSz="913074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94" b="1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algn="l" defTabSz="913074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94" b="1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414772" algn="l" defTabSz="913074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94" b="1"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829544" algn="l" defTabSz="913074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94" b="1"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1244316" algn="l" defTabSz="913074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94" b="1"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1659087" algn="l" defTabSz="913074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94" b="1"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/>
              <a:t>Resumen de los estudios</a:t>
            </a:r>
            <a:endParaRPr lang="es-ES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269B5BB-B6AD-44E9-A1E1-B431493B9FE7}"/>
              </a:ext>
            </a:extLst>
          </p:cNvPr>
          <p:cNvSpPr txBox="1"/>
          <p:nvPr/>
        </p:nvSpPr>
        <p:spPr>
          <a:xfrm>
            <a:off x="523547" y="5711130"/>
            <a:ext cx="899474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1. 94,6% </a:t>
            </a:r>
            <a:r>
              <a:rPr lang="es-ES" sz="1000" dirty="0" err="1"/>
              <a:t>tto</a:t>
            </a:r>
            <a:r>
              <a:rPr lang="es-ES" sz="1000" dirty="0"/>
              <a:t> con estatinas media y alta intensidad. 8% EZE; 2. 100% estatinas media y alta intensidad; 3. dosis baja de estatinas (8,4%), otros (33,6%), sin </a:t>
            </a:r>
            <a:r>
              <a:rPr lang="es-ES" sz="1000" dirty="0" err="1"/>
              <a:t>Tto</a:t>
            </a:r>
            <a:r>
              <a:rPr lang="es-ES" sz="1000" dirty="0"/>
              <a:t> (58%); 4. dosis baja de estatinas (31%), sin </a:t>
            </a:r>
            <a:r>
              <a:rPr lang="es-ES" sz="1000" dirty="0" err="1"/>
              <a:t>Tto</a:t>
            </a:r>
            <a:r>
              <a:rPr lang="es-ES" sz="1000" dirty="0"/>
              <a:t> (39%) . EZE (100%); 5. Acido Bempedoico 180mg + Ezetimibe10mg  en dosis fija </a:t>
            </a:r>
            <a:r>
              <a:rPr lang="es-ES" sz="1000" b="1" dirty="0"/>
              <a:t>(Nustendi®) </a:t>
            </a:r>
            <a:r>
              <a:rPr lang="es-ES" sz="1000" dirty="0"/>
              <a:t> 66% </a:t>
            </a:r>
            <a:r>
              <a:rPr lang="es-ES" sz="1000" dirty="0" err="1"/>
              <a:t>tto</a:t>
            </a:r>
            <a:r>
              <a:rPr lang="es-ES" sz="1000" dirty="0"/>
              <a:t> con estatinas media y alta intensidad, 35,2% otros hipolipemiantes. 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9C84E490-904D-43FE-83AC-DDC76F4D32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1"/>
          <a:stretch/>
        </p:blipFill>
        <p:spPr bwMode="auto">
          <a:xfrm>
            <a:off x="9061309" y="756163"/>
            <a:ext cx="1845567" cy="74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06633CE8-26E8-4712-9761-0560F8AF78ED}"/>
              </a:ext>
            </a:extLst>
          </p:cNvPr>
          <p:cNvCxnSpPr/>
          <p:nvPr/>
        </p:nvCxnSpPr>
        <p:spPr>
          <a:xfrm>
            <a:off x="8968510" y="756163"/>
            <a:ext cx="0" cy="711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>
            <a:extLst>
              <a:ext uri="{FF2B5EF4-FFF2-40B4-BE49-F238E27FC236}">
                <a16:creationId xmlns:a16="http://schemas.microsoft.com/office/drawing/2014/main" id="{49E4B1D7-380E-47B5-98AB-397BCB0CD0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2" t="-3056" r="52359" b="3056"/>
          <a:stretch/>
        </p:blipFill>
        <p:spPr bwMode="auto">
          <a:xfrm>
            <a:off x="5172365" y="679395"/>
            <a:ext cx="1453866" cy="75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5469CFB4-B3FD-49E0-8574-FF7B096B415C}"/>
              </a:ext>
            </a:extLst>
          </p:cNvPr>
          <p:cNvCxnSpPr>
            <a:cxnSpLocks/>
          </p:cNvCxnSpPr>
          <p:nvPr/>
        </p:nvCxnSpPr>
        <p:spPr>
          <a:xfrm>
            <a:off x="2604655" y="1357745"/>
            <a:ext cx="6262254" cy="17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998250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F11540-8CAC-4907-920F-7C69BFDB14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C233D11-D018-4F06-A6FA-79F855E3101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68325" y="230188"/>
            <a:ext cx="11623675" cy="47783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rtlCol="0" anchor="b" anchorCtr="0" compatLnSpc="1">
            <a:prstTxWarp prst="textNoShape">
              <a:avLst/>
            </a:prstTxWarp>
            <a:spAutoFit/>
          </a:bodyPr>
          <a:lstStyle/>
          <a:p>
            <a:pPr defTabSz="914406" eaLnBrk="1" fontAlgn="auto" hangingPunct="1">
              <a:spcAft>
                <a:spcPts val="0"/>
              </a:spcAft>
            </a:pPr>
            <a:r>
              <a:rPr lang="es-ES" sz="2400" dirty="0"/>
              <a:t>Eficacia consistente en distintos perfiles de pacientes.</a:t>
            </a:r>
            <a:endParaRPr lang="de-DE" sz="2400" dirty="0"/>
          </a:p>
        </p:txBody>
      </p:sp>
      <p:pic>
        <p:nvPicPr>
          <p:cNvPr id="199683" name="Grafik 4">
            <a:extLst>
              <a:ext uri="{FF2B5EF4-FFF2-40B4-BE49-F238E27FC236}">
                <a16:creationId xmlns:a16="http://schemas.microsoft.com/office/drawing/2014/main" id="{C8D45E4D-21AA-4511-ABB8-637951438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593" y="1437462"/>
            <a:ext cx="4229653" cy="439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83BF8D7-13A4-4BAA-9A13-4F848FA736F8}"/>
              </a:ext>
            </a:extLst>
          </p:cNvPr>
          <p:cNvSpPr txBox="1"/>
          <p:nvPr/>
        </p:nvSpPr>
        <p:spPr>
          <a:xfrm>
            <a:off x="9746758" y="6238662"/>
            <a:ext cx="1770036" cy="2000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7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CLEAR </a:t>
            </a:r>
            <a:r>
              <a:rPr lang="de-DE" sz="7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Harmony</a:t>
            </a:r>
            <a:r>
              <a:rPr lang="de-DE" sz="7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, Ray et al NEJM 2018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1956B9F-9986-4E8B-B134-EDF6C3A2940A}"/>
              </a:ext>
            </a:extLst>
          </p:cNvPr>
          <p:cNvSpPr txBox="1"/>
          <p:nvPr/>
        </p:nvSpPr>
        <p:spPr>
          <a:xfrm>
            <a:off x="685718" y="1057581"/>
            <a:ext cx="6762647" cy="4666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495" indent="-228495" defTabSz="913952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9BA17"/>
              </a:buClr>
              <a:buSzPct val="80000"/>
              <a:buFont typeface="Arial"/>
              <a:buChar char="•"/>
              <a:defRPr/>
            </a:pPr>
            <a:r>
              <a:rPr lang="es-ES" sz="2800" kern="800" spc="-20" dirty="0">
                <a:solidFill>
                  <a:srgbClr val="4C575E"/>
                </a:solidFill>
                <a:latin typeface="Calibri" panose="020F0502020204030204"/>
                <a:ea typeface="Arial Unicode MS" panose="020B0604020202020204" pitchFamily="34" charset="-128"/>
                <a:cs typeface="Arial Unicode MS" panose="020B0604020202020204" pitchFamily="34" charset="-128"/>
              </a:rPr>
              <a:t>Reducción constante de LDL-C en una variedad de subgrupos de pacientes que incluyen:</a:t>
            </a:r>
          </a:p>
          <a:p>
            <a:pPr marL="685695" lvl="1" indent="-228495" defTabSz="913952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9BA17"/>
              </a:buClr>
              <a:buSzPct val="80000"/>
              <a:buFont typeface="Arial"/>
              <a:buChar char="•"/>
              <a:defRPr/>
            </a:pPr>
            <a:r>
              <a:rPr lang="es-ES" sz="2400" kern="800" spc="-20" dirty="0">
                <a:solidFill>
                  <a:srgbClr val="4C575E"/>
                </a:solidFill>
                <a:latin typeface="Calibri" panose="020F0502020204030204"/>
                <a:ea typeface="Arial Unicode MS" panose="020B0604020202020204" pitchFamily="34" charset="-128"/>
                <a:cs typeface="Arial Unicode MS" panose="020B0604020202020204" pitchFamily="34" charset="-128"/>
              </a:rPr>
              <a:t>Edad, HC Familiar, LDL-C basal, </a:t>
            </a:r>
            <a:r>
              <a:rPr lang="es-ES" sz="2400" kern="800" spc="-20" dirty="0" err="1">
                <a:solidFill>
                  <a:srgbClr val="4C575E"/>
                </a:solidFill>
                <a:latin typeface="Calibri" panose="020F0502020204030204"/>
                <a:ea typeface="Arial Unicode MS" panose="020B0604020202020204" pitchFamily="34" charset="-128"/>
                <a:cs typeface="Arial Unicode MS" panose="020B0604020202020204" pitchFamily="34" charset="-128"/>
              </a:rPr>
              <a:t>Enf</a:t>
            </a:r>
            <a:r>
              <a:rPr lang="es-ES" sz="2400" kern="800" spc="-20" dirty="0">
                <a:solidFill>
                  <a:srgbClr val="4C575E"/>
                </a:solidFill>
                <a:latin typeface="Calibri" panose="020F0502020204030204"/>
                <a:ea typeface="Arial Unicode MS" panose="020B0604020202020204" pitchFamily="34" charset="-128"/>
                <a:cs typeface="Arial Unicode MS" panose="020B0604020202020204" pitchFamily="34" charset="-128"/>
              </a:rPr>
              <a:t> Coronaria previa, diabetes, función renal, intensidad de dosis de estatina basal, estatina basal, uso de </a:t>
            </a:r>
            <a:r>
              <a:rPr lang="es-ES" sz="2400" kern="800" spc="-20" dirty="0" err="1">
                <a:solidFill>
                  <a:srgbClr val="4C575E"/>
                </a:solidFill>
                <a:latin typeface="Calibri" panose="020F0502020204030204"/>
                <a:ea typeface="Arial Unicode MS" panose="020B0604020202020204" pitchFamily="34" charset="-128"/>
                <a:cs typeface="Arial Unicode MS" panose="020B0604020202020204" pitchFamily="34" charset="-128"/>
              </a:rPr>
              <a:t>ezetimibe</a:t>
            </a:r>
            <a:endParaRPr lang="en-US" sz="2400" kern="800" spc="-20" dirty="0">
              <a:solidFill>
                <a:srgbClr val="4C575E"/>
              </a:solidFill>
              <a:latin typeface="Calibri" panose="020F0502020204030204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28495" indent="-228495" defTabSz="913952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9BA17"/>
              </a:buClr>
              <a:buSzPct val="80000"/>
              <a:buFont typeface="Arial"/>
              <a:buChar char="•"/>
              <a:defRPr/>
            </a:pPr>
            <a:endParaRPr lang="es-ES" sz="2800" kern="800" spc="-20" dirty="0">
              <a:solidFill>
                <a:srgbClr val="4C575E"/>
              </a:solidFill>
              <a:latin typeface="Calibri" panose="020F0502020204030204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28495" indent="-228495" defTabSz="913952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9BA17"/>
              </a:buClr>
              <a:buSzPct val="80000"/>
              <a:buFont typeface="Arial"/>
              <a:buChar char="•"/>
              <a:defRPr/>
            </a:pPr>
            <a:r>
              <a:rPr lang="es-ES" sz="2800" kern="800" spc="-20" dirty="0">
                <a:solidFill>
                  <a:srgbClr val="4C575E"/>
                </a:solidFill>
                <a:latin typeface="Calibri" panose="020F0502020204030204"/>
                <a:ea typeface="Arial Unicode MS" panose="020B0604020202020204" pitchFamily="34" charset="-128"/>
                <a:cs typeface="Arial Unicode MS" panose="020B0604020202020204" pitchFamily="34" charset="-128"/>
              </a:rPr>
              <a:t>Uso concomitante estatinas</a:t>
            </a:r>
          </a:p>
          <a:p>
            <a:pPr marL="685695" lvl="1" indent="-228495" defTabSz="913952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9BA17"/>
              </a:buClr>
              <a:buSzPct val="80000"/>
              <a:buFont typeface="Arial"/>
              <a:buChar char="•"/>
              <a:defRPr/>
            </a:pPr>
            <a:r>
              <a:rPr lang="es-ES" sz="2400" kern="800" spc="-20" dirty="0">
                <a:solidFill>
                  <a:srgbClr val="4C575E"/>
                </a:solidFill>
                <a:latin typeface="Calibri" panose="020F0502020204030204"/>
                <a:ea typeface="Arial Unicode MS" panose="020B0604020202020204" pitchFamily="34" charset="-128"/>
                <a:cs typeface="Arial Unicode MS" panose="020B0604020202020204" pitchFamily="34" charset="-128"/>
              </a:rPr>
              <a:t>Estatina de intensidad baja / moderada </a:t>
            </a:r>
          </a:p>
          <a:p>
            <a:pPr marL="685695" lvl="1" indent="-228495" defTabSz="913952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9BA17"/>
              </a:buClr>
              <a:buSzPct val="80000"/>
              <a:buFont typeface="Arial"/>
              <a:buChar char="•"/>
              <a:defRPr/>
            </a:pPr>
            <a:r>
              <a:rPr lang="es-ES" sz="2400" kern="800" spc="-20" dirty="0">
                <a:solidFill>
                  <a:srgbClr val="4C575E"/>
                </a:solidFill>
                <a:latin typeface="Calibri" panose="020F0502020204030204"/>
                <a:ea typeface="Arial Unicode MS" panose="020B0604020202020204" pitchFamily="34" charset="-128"/>
                <a:cs typeface="Arial Unicode MS" panose="020B0604020202020204" pitchFamily="34" charset="-128"/>
              </a:rPr>
              <a:t>Estatina de alta intensidad </a:t>
            </a:r>
            <a:endParaRPr lang="en-US" sz="2400" kern="800" spc="-20" dirty="0">
              <a:solidFill>
                <a:srgbClr val="4C575E"/>
              </a:solidFill>
              <a:latin typeface="Calibri" panose="020F0502020204030204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7703989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69DD22E-FF69-4EFF-9C73-913B402390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2AB8AAE-046D-4239-A6B8-4D5148E2D09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030288" y="3135313"/>
            <a:ext cx="11161712" cy="642937"/>
          </a:xfrm>
        </p:spPr>
        <p:txBody>
          <a:bodyPr/>
          <a:lstStyle/>
          <a:p>
            <a:r>
              <a:rPr lang="es-ES" dirty="0"/>
              <a:t>Seguridad de Ac. Bempedoico</a:t>
            </a:r>
          </a:p>
        </p:txBody>
      </p:sp>
    </p:spTree>
    <p:extLst>
      <p:ext uri="{BB962C8B-B14F-4D97-AF65-F5344CB8AC3E}">
        <p14:creationId xmlns:p14="http://schemas.microsoft.com/office/powerpoint/2010/main" val="3007318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2DF027-13A3-42BE-B3DA-F4FFA4BD7B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30288" y="566738"/>
            <a:ext cx="10237871" cy="1253595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Indicaciones terapéuticas 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sz="3600" b="0" dirty="0">
                <a:solidFill>
                  <a:schemeClr val="bg1"/>
                </a:solidFill>
              </a:rPr>
              <a:t>(Ficha técnica)</a:t>
            </a:r>
            <a:endParaRPr lang="es-ES" b="0" dirty="0">
              <a:solidFill>
                <a:schemeClr val="bg1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553F6B8-78A8-4A72-9FC8-F836B3B3BBDC}"/>
              </a:ext>
            </a:extLst>
          </p:cNvPr>
          <p:cNvSpPr/>
          <p:nvPr/>
        </p:nvSpPr>
        <p:spPr>
          <a:xfrm>
            <a:off x="923840" y="2395284"/>
            <a:ext cx="1034431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Adultos con hipercolesterolemia primaria (familiar y no familiar heterocigótica) o dislipidemia mixta, como adyuvante a la dieta: </a:t>
            </a:r>
          </a:p>
          <a:p>
            <a:pPr algn="just"/>
            <a:endParaRPr lang="es-E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E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En combinación con una estatina, o una estatina con otros tratamientos, para la reducción de los lípidos en pacientes que no puedan alcanzar sus objetivos de c-LDL con la dosis máxima tolerada de una estatina (ver las secciones 4.2, 4.3 y 4.4), o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En monoterapia, o en combinación con otros tratamientos, para la reducción de los lípidos en pacientes intolerantes a las estatinas o en los que esté contraindicada una estatina. </a:t>
            </a:r>
          </a:p>
        </p:txBody>
      </p:sp>
    </p:spTree>
    <p:extLst>
      <p:ext uri="{BB962C8B-B14F-4D97-AF65-F5344CB8AC3E}">
        <p14:creationId xmlns:p14="http://schemas.microsoft.com/office/powerpoint/2010/main" val="568683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D8F0F51E-CD9F-4DF1-A0CA-CF2DCE3A2042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72000" tIns="72000" rIns="72000" bIns="72000" numCol="1" anchor="b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2400" dirty="0"/>
              <a:t>Análisis global de seguridad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E011A90-54A4-4508-8C95-08DBAD850FE7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s-ES" b="1" dirty="0">
                <a:solidFill>
                  <a:schemeClr val="tx1"/>
                </a:solidFill>
              </a:rPr>
              <a:t>Resumen de seguridad integrado de los datos agrupados del estudio de fase 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9FFF04-9948-4905-A1A7-2D6543D0FEA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002877" y="5189028"/>
            <a:ext cx="9522030" cy="424372"/>
          </a:xfrm>
          <a:prstGeom prst="rect">
            <a:avLst/>
          </a:prstGeom>
        </p:spPr>
        <p:txBody>
          <a:bodyPr/>
          <a:lstStyle/>
          <a:p>
            <a:pPr marL="164176" indent="-164176" algn="l" defTabSz="909498"/>
            <a:r>
              <a:rPr lang="es-ES" sz="915" dirty="0">
                <a:solidFill>
                  <a:srgbClr val="00B4ED"/>
                </a:solidFill>
                <a:cs typeface="Times New Roman" pitchFamily="18" charset="0"/>
              </a:rPr>
              <a:t>a</a:t>
            </a:r>
            <a:r>
              <a:rPr lang="es-ES" sz="915" baseline="30000" dirty="0">
                <a:solidFill>
                  <a:srgbClr val="343F49"/>
                </a:solidFill>
                <a:cs typeface="Times New Roman" pitchFamily="18" charset="0"/>
              </a:rPr>
              <a:t>	</a:t>
            </a:r>
            <a:r>
              <a:rPr lang="es-ES" sz="915" dirty="0">
                <a:solidFill>
                  <a:srgbClr val="343F49"/>
                </a:solidFill>
              </a:rPr>
              <a:t>La tasa de AA graves catalogados como “neoplasias benignas, malignas y no especificadas (incluidos quistes y pólipos)” es: 0,9% (placebo) y 1,1% (ácido </a:t>
            </a:r>
            <a:r>
              <a:rPr lang="es-ES" sz="915" dirty="0" err="1">
                <a:solidFill>
                  <a:srgbClr val="343F49"/>
                </a:solidFill>
              </a:rPr>
              <a:t>bempedoico</a:t>
            </a:r>
            <a:r>
              <a:rPr lang="es-ES" sz="915" dirty="0">
                <a:solidFill>
                  <a:srgbClr val="343F49"/>
                </a:solidFill>
              </a:rPr>
              <a:t>).</a:t>
            </a:r>
          </a:p>
          <a:p>
            <a:pPr marL="164176" indent="-164176" algn="l" defTabSz="909498"/>
            <a:r>
              <a:rPr lang="es-ES" sz="915" dirty="0">
                <a:solidFill>
                  <a:srgbClr val="343F49"/>
                </a:solidFill>
              </a:rPr>
              <a:t>	</a:t>
            </a:r>
            <a:r>
              <a:rPr lang="es-ES" sz="915" b="1" dirty="0">
                <a:solidFill>
                  <a:srgbClr val="343F49"/>
                </a:solidFill>
              </a:rPr>
              <a:t>AA</a:t>
            </a:r>
            <a:r>
              <a:rPr lang="es-ES" sz="915" dirty="0">
                <a:solidFill>
                  <a:srgbClr val="343F49"/>
                </a:solidFill>
              </a:rPr>
              <a:t> = acontecimiento adverso.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2479DC0B-3439-4030-85D3-B744B344B6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205144"/>
              </p:ext>
            </p:extLst>
          </p:nvPr>
        </p:nvGraphicFramePr>
        <p:xfrm>
          <a:off x="925133" y="1834327"/>
          <a:ext cx="10648997" cy="2912039"/>
        </p:xfrm>
        <a:graphic>
          <a:graphicData uri="http://schemas.openxmlformats.org/drawingml/2006/table">
            <a:tbl>
              <a:tblPr/>
              <a:tblGrid>
                <a:gridCol w="4527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0904">
                  <a:extLst>
                    <a:ext uri="{9D8B030D-6E8A-4147-A177-3AD203B41FA5}">
                      <a16:colId xmlns:a16="http://schemas.microsoft.com/office/drawing/2014/main" val="3376030598"/>
                    </a:ext>
                  </a:extLst>
                </a:gridCol>
                <a:gridCol w="3060904">
                  <a:extLst>
                    <a:ext uri="{9D8B030D-6E8A-4147-A177-3AD203B41FA5}">
                      <a16:colId xmlns:a16="http://schemas.microsoft.com/office/drawing/2014/main" val="2082888328"/>
                    </a:ext>
                  </a:extLst>
                </a:gridCol>
              </a:tblGrid>
              <a:tr h="78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AA durante el tratamiento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Incidencia por 100 persona/año</a:t>
                      </a:r>
                    </a:p>
                  </a:txBody>
                  <a:tcPr marL="68209" marR="68209" marT="0" marB="45473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Ácido bempedoico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N = 2424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% (n)</a:t>
                      </a:r>
                    </a:p>
                  </a:txBody>
                  <a:tcPr marL="68209" marR="68209" marT="0" marB="4547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Placebo</a:t>
                      </a:r>
                    </a:p>
                    <a:p>
                      <a:pPr algn="ctr"/>
                      <a:r>
                        <a:rPr kumimoji="0" lang="es-E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N = 1197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% (n)</a:t>
                      </a:r>
                    </a:p>
                  </a:txBody>
                  <a:tcPr marL="68209" marR="68209" marT="0" marB="4547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571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Resumen de los AA en todos los pacientes </a:t>
                      </a:r>
                    </a:p>
                  </a:txBody>
                  <a:tcPr marL="68209" marR="68209" marT="0" marB="0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370">
                <a:tc>
                  <a:txBody>
                    <a:bodyPr/>
                    <a:lstStyle/>
                    <a:p>
                      <a:pPr marL="36576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Cualquier AA</a:t>
                      </a:r>
                    </a:p>
                  </a:txBody>
                  <a:tcPr marL="68209" marR="68209" marT="0" marB="0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87.1% (1771)</a:t>
                      </a:r>
                    </a:p>
                  </a:txBody>
                  <a:tcPr marL="68209" marR="68209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82.9% (868)</a:t>
                      </a:r>
                    </a:p>
                  </a:txBody>
                  <a:tcPr marL="68209" marR="68209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370">
                <a:tc>
                  <a:txBody>
                    <a:bodyPr/>
                    <a:lstStyle/>
                    <a:p>
                      <a:pPr marL="36576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AA graves</a:t>
                      </a:r>
                      <a:r>
                        <a:rPr kumimoji="0" lang="es-ES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Arial"/>
                        </a:rPr>
                        <a:t>a</a:t>
                      </a:r>
                    </a:p>
                  </a:txBody>
                  <a:tcPr marL="68209" marR="68209" marT="0" marB="0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16.8% (341)</a:t>
                      </a:r>
                    </a:p>
                  </a:txBody>
                  <a:tcPr marL="68209" marR="68209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15.2% (159)</a:t>
                      </a:r>
                    </a:p>
                  </a:txBody>
                  <a:tcPr marL="68209" marR="68209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370">
                <a:tc>
                  <a:txBody>
                    <a:bodyPr/>
                    <a:lstStyle/>
                    <a:p>
                      <a:pPr marL="36576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AA relacionados con el </a:t>
                      </a:r>
                      <a:r>
                        <a:rPr kumimoji="0" lang="es-E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farmaco</a:t>
                      </a:r>
                      <a:endParaRPr kumimoji="0" lang="es-E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8209" marR="68209" marT="0" marB="0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28.7% (583)</a:t>
                      </a:r>
                    </a:p>
                  </a:txBody>
                  <a:tcPr marL="68209" marR="68209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23.2% (243)</a:t>
                      </a:r>
                    </a:p>
                  </a:txBody>
                  <a:tcPr marL="68209" marR="68209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370">
                <a:tc>
                  <a:txBody>
                    <a:bodyPr/>
                    <a:lstStyle/>
                    <a:p>
                      <a:pPr marL="36576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Suspensión debida a AA</a:t>
                      </a:r>
                    </a:p>
                  </a:txBody>
                  <a:tcPr marL="68209" marR="68209" marT="0" marB="0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13.4% (273)</a:t>
                      </a:r>
                    </a:p>
                  </a:txBody>
                  <a:tcPr marL="68209" marR="68209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8.9% (93)</a:t>
                      </a:r>
                    </a:p>
                  </a:txBody>
                  <a:tcPr marL="68209" marR="68209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994760"/>
                  </a:ext>
                </a:extLst>
              </a:tr>
            </a:tbl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id="{9BA5CC12-8305-48A9-87B0-D6E89476536F}"/>
              </a:ext>
            </a:extLst>
          </p:cNvPr>
          <p:cNvSpPr/>
          <p:nvPr/>
        </p:nvSpPr>
        <p:spPr>
          <a:xfrm>
            <a:off x="230124" y="6331898"/>
            <a:ext cx="117317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000" dirty="0" err="1">
                <a:solidFill>
                  <a:srgbClr val="000000"/>
                </a:solidFill>
                <a:latin typeface="ArialUnicodeMS"/>
              </a:rPr>
              <a:t>Bays</a:t>
            </a:r>
            <a:r>
              <a:rPr lang="es-ES" sz="1000" dirty="0">
                <a:solidFill>
                  <a:srgbClr val="000000"/>
                </a:solidFill>
                <a:latin typeface="ArialUnicodeMS"/>
              </a:rPr>
              <a:t> HE, et al, </a:t>
            </a:r>
            <a:r>
              <a:rPr lang="es-ES" sz="1000" dirty="0" err="1">
                <a:solidFill>
                  <a:srgbClr val="000000"/>
                </a:solidFill>
                <a:latin typeface="ArialUnicodeMS"/>
              </a:rPr>
              <a:t>Bempedoic</a:t>
            </a:r>
            <a:r>
              <a:rPr lang="es-ES" sz="1000" dirty="0">
                <a:solidFill>
                  <a:srgbClr val="000000"/>
                </a:solidFill>
                <a:latin typeface="ArialUnicodeMS"/>
              </a:rPr>
              <a:t> </a:t>
            </a:r>
            <a:r>
              <a:rPr lang="es-ES" sz="1000" dirty="0" err="1">
                <a:solidFill>
                  <a:srgbClr val="000000"/>
                </a:solidFill>
                <a:latin typeface="ArialUnicodeMS"/>
              </a:rPr>
              <a:t>acid</a:t>
            </a:r>
            <a:r>
              <a:rPr lang="es-ES" sz="1000" dirty="0">
                <a:solidFill>
                  <a:srgbClr val="000000"/>
                </a:solidFill>
                <a:latin typeface="ArialUnicodeMS"/>
              </a:rPr>
              <a:t> safety </a:t>
            </a:r>
            <a:r>
              <a:rPr lang="en-US" sz="1000" dirty="0">
                <a:solidFill>
                  <a:srgbClr val="000000"/>
                </a:solidFill>
                <a:latin typeface="ArialUnicodeMS"/>
              </a:rPr>
              <a:t>analysis: Pooled data from four phase 3 clinical trials, </a:t>
            </a:r>
            <a:r>
              <a:rPr lang="en-US" sz="1000" i="1" dirty="0">
                <a:solidFill>
                  <a:srgbClr val="000000"/>
                </a:solidFill>
                <a:latin typeface="Arial,Italic"/>
              </a:rPr>
              <a:t>Journal of Clinical Lipidology </a:t>
            </a:r>
            <a:r>
              <a:rPr lang="en-US" sz="1000" dirty="0">
                <a:solidFill>
                  <a:srgbClr val="000000"/>
                </a:solidFill>
                <a:latin typeface="ArialUnicodeMS"/>
              </a:rPr>
              <a:t>(2020), </a:t>
            </a:r>
            <a:r>
              <a:rPr lang="en-US" sz="1000" dirty="0" err="1">
                <a:solidFill>
                  <a:srgbClr val="000000"/>
                </a:solidFill>
                <a:latin typeface="ArialUnicodeMS"/>
              </a:rPr>
              <a:t>doi</a:t>
            </a:r>
            <a:r>
              <a:rPr lang="en-US" sz="1000" dirty="0">
                <a:solidFill>
                  <a:srgbClr val="000000"/>
                </a:solidFill>
                <a:latin typeface="ArialUnicodeMS"/>
              </a:rPr>
              <a:t>: </a:t>
            </a:r>
            <a:r>
              <a:rPr lang="en-US" sz="1000" dirty="0">
                <a:solidFill>
                  <a:srgbClr val="0000FF"/>
                </a:solidFill>
                <a:latin typeface="ArialUnicodeMS"/>
              </a:rPr>
              <a:t>https://</a:t>
            </a:r>
            <a:r>
              <a:rPr lang="es-ES" sz="1000" dirty="0">
                <a:solidFill>
                  <a:srgbClr val="0000FF"/>
                </a:solidFill>
                <a:latin typeface="ArialUnicodeMS"/>
              </a:rPr>
              <a:t>doi.org/10.1016/j.jacl.2020.08.009</a:t>
            </a:r>
            <a:r>
              <a:rPr lang="es-ES" sz="1000" dirty="0">
                <a:solidFill>
                  <a:srgbClr val="000000"/>
                </a:solidFill>
                <a:latin typeface="ArialUnicodeMS"/>
              </a:rPr>
              <a:t>.</a:t>
            </a:r>
            <a:endParaRPr lang="es-ES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398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08BA1CE1-A625-45D8-9A23-2770E5249E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757797"/>
              </p:ext>
            </p:extLst>
          </p:nvPr>
        </p:nvGraphicFramePr>
        <p:xfrm>
          <a:off x="493957" y="1482957"/>
          <a:ext cx="11269465" cy="2790838"/>
        </p:xfrm>
        <a:graphic>
          <a:graphicData uri="http://schemas.openxmlformats.org/drawingml/2006/table">
            <a:tbl>
              <a:tblPr/>
              <a:tblGrid>
                <a:gridCol w="4899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5005">
                  <a:extLst>
                    <a:ext uri="{9D8B030D-6E8A-4147-A177-3AD203B41FA5}">
                      <a16:colId xmlns:a16="http://schemas.microsoft.com/office/drawing/2014/main" val="3376030598"/>
                    </a:ext>
                  </a:extLst>
                </a:gridCol>
                <a:gridCol w="3185005">
                  <a:extLst>
                    <a:ext uri="{9D8B030D-6E8A-4147-A177-3AD203B41FA5}">
                      <a16:colId xmlns:a16="http://schemas.microsoft.com/office/drawing/2014/main" val="2082888328"/>
                    </a:ext>
                  </a:extLst>
                </a:gridCol>
              </a:tblGrid>
              <a:tr h="783988">
                <a:tc>
                  <a:txBody>
                    <a:bodyPr/>
                    <a:lstStyle/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i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AA durante el tratamiento con resultado de muerte</a:t>
                      </a:r>
                    </a:p>
                  </a:txBody>
                  <a:tcPr marL="68209" marR="68209" marT="0" marB="45473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Ácido bempedoico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N = 2424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n (%)</a:t>
                      </a:r>
                    </a:p>
                  </a:txBody>
                  <a:tcPr marL="68209" marR="68209" marT="0" marB="4547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Placebo</a:t>
                      </a:r>
                    </a:p>
                    <a:p>
                      <a:pPr algn="ctr"/>
                      <a:r>
                        <a:rPr kumimoji="0" lang="es-E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N = 1197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n (%)</a:t>
                      </a:r>
                    </a:p>
                  </a:txBody>
                  <a:tcPr marL="68209" marR="68209" marT="0" marB="4547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370">
                <a:tc>
                  <a:txBody>
                    <a:bodyPr/>
                    <a:lstStyle/>
                    <a:p>
                      <a:pPr marL="52388" marR="0" lvl="1" indent="0" algn="l" defTabSz="6857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Alteraciones cardíacas</a:t>
                      </a:r>
                    </a:p>
                  </a:txBody>
                  <a:tcPr marL="45473" marR="45473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8 (0,3)</a:t>
                      </a:r>
                    </a:p>
                  </a:txBody>
                  <a:tcPr marL="45473" marR="45473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2 (0,2)</a:t>
                      </a:r>
                    </a:p>
                  </a:txBody>
                  <a:tcPr marL="45473" marR="45473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370">
                <a:tc>
                  <a:txBody>
                    <a:bodyPr/>
                    <a:lstStyle/>
                    <a:p>
                      <a:pPr marL="52388" marR="0" lvl="1" indent="0" algn="l" defTabSz="6857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Muerte por motivos no cardiovasculares</a:t>
                      </a:r>
                    </a:p>
                  </a:txBody>
                  <a:tcPr marL="45473" marR="45473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es-E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8209" marR="68209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8209" marR="68209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370">
                <a:tc>
                  <a:txBody>
                    <a:bodyPr/>
                    <a:lstStyle/>
                    <a:p>
                      <a:pPr marL="457200" marR="0" lvl="0" indent="-112713" algn="l" defTabSz="6857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Neoplasias</a:t>
                      </a:r>
                    </a:p>
                  </a:txBody>
                  <a:tcPr marL="45473" marR="45473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5 (0,2)</a:t>
                      </a:r>
                    </a:p>
                  </a:txBody>
                  <a:tcPr marL="45473" marR="45473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45473" marR="45473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370">
                <a:tc>
                  <a:txBody>
                    <a:bodyPr/>
                    <a:lstStyle/>
                    <a:p>
                      <a:pPr marL="344488" marR="0" lvl="1" indent="0" algn="l" defTabSz="6857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Sepsis/choque séptico</a:t>
                      </a:r>
                    </a:p>
                  </a:txBody>
                  <a:tcPr marL="45473" marR="45473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2 (&lt; 0,1)</a:t>
                      </a:r>
                    </a:p>
                  </a:txBody>
                  <a:tcPr marL="45473" marR="45473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1 (&lt; 0,1)</a:t>
                      </a:r>
                    </a:p>
                  </a:txBody>
                  <a:tcPr marL="45473" marR="45473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994760"/>
                  </a:ext>
                </a:extLst>
              </a:tr>
              <a:tr h="401370">
                <a:tc>
                  <a:txBody>
                    <a:bodyPr/>
                    <a:lstStyle/>
                    <a:p>
                      <a:pPr marL="344488" marR="0" lvl="1" indent="0" algn="l" defTabSz="6857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Otros</a:t>
                      </a:r>
                    </a:p>
                  </a:txBody>
                  <a:tcPr marL="45473" marR="45473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4 (&lt; 0,2)</a:t>
                      </a:r>
                      <a:r>
                        <a:rPr kumimoji="0" lang="es-ES" sz="13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a</a:t>
                      </a:r>
                    </a:p>
                  </a:txBody>
                  <a:tcPr marL="45473" marR="45473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1 (&lt; 0,1)</a:t>
                      </a:r>
                    </a:p>
                  </a:txBody>
                  <a:tcPr marL="45473" marR="45473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605541"/>
                  </a:ext>
                </a:extLst>
              </a:tr>
            </a:tbl>
          </a:graphicData>
        </a:graphic>
      </p:graphicFrame>
      <p:sp>
        <p:nvSpPr>
          <p:cNvPr id="12" name="Marcador de texto 4">
            <a:extLst>
              <a:ext uri="{FF2B5EF4-FFF2-40B4-BE49-F238E27FC236}">
                <a16:creationId xmlns:a16="http://schemas.microsoft.com/office/drawing/2014/main" id="{15103820-8A88-484C-B7AD-28A579E68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956" y="871160"/>
            <a:ext cx="7920000" cy="242356"/>
          </a:xfrm>
        </p:spPr>
        <p:txBody>
          <a:bodyPr/>
          <a:lstStyle/>
          <a:p>
            <a:r>
              <a:rPr lang="es-ES" sz="1600" b="1" dirty="0">
                <a:solidFill>
                  <a:schemeClr val="tx1"/>
                </a:solidFill>
              </a:rPr>
              <a:t>Resumen de seguridad integrado de los datos agrupados del estudio de fase 3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D8F0F51E-CD9F-4DF1-A0CA-CF2DCE3A204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08150" y="325438"/>
            <a:ext cx="10483850" cy="47783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72000" tIns="72000" rIns="72000" bIns="72000" numCol="1" anchor="b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Análisis global de seguridad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0734D8BD-2C68-49BC-9B95-1DB6574E8081}"/>
              </a:ext>
            </a:extLst>
          </p:cNvPr>
          <p:cNvSpPr/>
          <p:nvPr/>
        </p:nvSpPr>
        <p:spPr>
          <a:xfrm>
            <a:off x="493956" y="4952900"/>
            <a:ext cx="11269465" cy="599267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marL="418429" indent="-209215" algn="ctr" defTabSz="909498">
              <a:spcBef>
                <a:spcPts val="293"/>
              </a:spcBef>
              <a:buClr>
                <a:srgbClr val="007BC3"/>
              </a:buClr>
              <a:buSzPts val="1600"/>
            </a:pPr>
            <a:r>
              <a:rPr lang="es-ES" sz="1647" dirty="0">
                <a:solidFill>
                  <a:schemeClr val="bg1"/>
                </a:solidFill>
                <a:cs typeface="+mn-cs"/>
              </a:rPr>
              <a:t>El investigador determinó que ninguno de los acontecimientos adversos mortales estaba relacionado con el fármaco del estudio.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54C91DF-ABAC-436F-B711-1343566E8479}"/>
              </a:ext>
            </a:extLst>
          </p:cNvPr>
          <p:cNvSpPr/>
          <p:nvPr/>
        </p:nvSpPr>
        <p:spPr>
          <a:xfrm>
            <a:off x="2199482" y="4341680"/>
            <a:ext cx="7858411" cy="261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4176" indent="-164176" algn="ctr" defTabSz="909498"/>
            <a:r>
              <a:rPr lang="es-ES" sz="1098" b="1" dirty="0">
                <a:solidFill>
                  <a:srgbClr val="343F49"/>
                </a:solidFill>
              </a:rPr>
              <a:t>Incluye datos de CLEAR Harmony (040), CLEAR </a:t>
            </a:r>
            <a:r>
              <a:rPr lang="es-ES" sz="1098" b="1" dirty="0" err="1">
                <a:solidFill>
                  <a:srgbClr val="343F49"/>
                </a:solidFill>
              </a:rPr>
              <a:t>Serenity</a:t>
            </a:r>
            <a:r>
              <a:rPr lang="es-ES" sz="1098" b="1" dirty="0">
                <a:solidFill>
                  <a:srgbClr val="343F49"/>
                </a:solidFill>
              </a:rPr>
              <a:t> (046), CLEAR </a:t>
            </a:r>
            <a:r>
              <a:rPr lang="es-ES" sz="1098" b="1" dirty="0" err="1">
                <a:solidFill>
                  <a:srgbClr val="343F49"/>
                </a:solidFill>
              </a:rPr>
              <a:t>Wisdom</a:t>
            </a:r>
            <a:r>
              <a:rPr lang="es-ES" sz="1098" b="1" dirty="0">
                <a:solidFill>
                  <a:srgbClr val="343F49"/>
                </a:solidFill>
              </a:rPr>
              <a:t> (047) y CLEAR </a:t>
            </a:r>
            <a:r>
              <a:rPr lang="es-ES" sz="1098" b="1" dirty="0" err="1">
                <a:solidFill>
                  <a:srgbClr val="343F49"/>
                </a:solidFill>
              </a:rPr>
              <a:t>Tranquility</a:t>
            </a:r>
            <a:r>
              <a:rPr lang="es-ES" sz="1098" b="1" dirty="0">
                <a:solidFill>
                  <a:srgbClr val="343F49"/>
                </a:solidFill>
              </a:rPr>
              <a:t> (048). </a:t>
            </a:r>
            <a:r>
              <a:rPr lang="es-ES" sz="1098" dirty="0">
                <a:solidFill>
                  <a:srgbClr val="343F49"/>
                </a:solidFill>
              </a:rPr>
              <a:t> </a:t>
            </a:r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E985F749-54BC-4379-AE60-A4510D44B986}"/>
              </a:ext>
            </a:extLst>
          </p:cNvPr>
          <p:cNvSpPr txBox="1">
            <a:spLocks/>
          </p:cNvSpPr>
          <p:nvPr/>
        </p:nvSpPr>
        <p:spPr>
          <a:xfrm>
            <a:off x="577934" y="5835523"/>
            <a:ext cx="11698044" cy="44746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64176" indent="-164176" defTabSz="909498">
              <a:buClrTx/>
            </a:pPr>
            <a:r>
              <a:rPr lang="es-ES" sz="915" dirty="0">
                <a:solidFill>
                  <a:schemeClr val="accent3"/>
                </a:solidFill>
                <a:ea typeface="+mn-ea"/>
                <a:cs typeface="Times New Roman" pitchFamily="18" charset="0"/>
              </a:rPr>
              <a:t>a</a:t>
            </a:r>
            <a:r>
              <a:rPr lang="es-ES" sz="915" baseline="30000" dirty="0">
                <a:solidFill>
                  <a:srgbClr val="343F49"/>
                </a:solidFill>
                <a:ea typeface="+mn-ea"/>
                <a:cs typeface="Times New Roman" pitchFamily="18" charset="0"/>
              </a:rPr>
              <a:t>	</a:t>
            </a:r>
            <a:r>
              <a:rPr lang="es-ES" sz="915" dirty="0">
                <a:solidFill>
                  <a:srgbClr val="343F49"/>
                </a:solidFill>
                <a:ea typeface="+mn-ea"/>
                <a:cs typeface="+mn-cs"/>
              </a:rPr>
              <a:t>La tasa de AA graves catalogados como “neoplasias benignas, malignas y no especificadas (incluidos quistes y pólipos)” es: 0,9% (placebo) y 1,1% (ácido </a:t>
            </a:r>
            <a:r>
              <a:rPr lang="es-ES" sz="915" dirty="0" err="1">
                <a:solidFill>
                  <a:srgbClr val="343F49"/>
                </a:solidFill>
                <a:ea typeface="+mn-ea"/>
                <a:cs typeface="+mn-cs"/>
              </a:rPr>
              <a:t>bempedoico</a:t>
            </a:r>
            <a:r>
              <a:rPr lang="es-ES" sz="915" dirty="0">
                <a:solidFill>
                  <a:srgbClr val="343F49"/>
                </a:solidFill>
                <a:ea typeface="+mn-ea"/>
                <a:cs typeface="+mn-cs"/>
              </a:rPr>
              <a:t>).</a:t>
            </a:r>
          </a:p>
          <a:p>
            <a:pPr marL="164176" indent="-164176" defTabSz="909498">
              <a:buClrTx/>
            </a:pPr>
            <a:r>
              <a:rPr lang="es-ES" sz="915" dirty="0">
                <a:solidFill>
                  <a:srgbClr val="343F49"/>
                </a:solidFill>
                <a:ea typeface="+mn-ea"/>
                <a:cs typeface="+mn-cs"/>
              </a:rPr>
              <a:t>	</a:t>
            </a:r>
            <a:r>
              <a:rPr lang="es-ES" sz="915" b="1" dirty="0">
                <a:solidFill>
                  <a:srgbClr val="343F49"/>
                </a:solidFill>
                <a:ea typeface="+mn-ea"/>
                <a:cs typeface="+mn-cs"/>
              </a:rPr>
              <a:t>AA</a:t>
            </a:r>
            <a:r>
              <a:rPr lang="es-ES" sz="915" dirty="0">
                <a:solidFill>
                  <a:srgbClr val="343F49"/>
                </a:solidFill>
                <a:ea typeface="+mn-ea"/>
                <a:cs typeface="+mn-cs"/>
              </a:rPr>
              <a:t> = acontecimiento adverso.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969E1DD-888D-45C9-990C-106D7B0D6637}"/>
              </a:ext>
            </a:extLst>
          </p:cNvPr>
          <p:cNvSpPr/>
          <p:nvPr/>
        </p:nvSpPr>
        <p:spPr>
          <a:xfrm>
            <a:off x="230124" y="6331898"/>
            <a:ext cx="117317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000" dirty="0" err="1">
                <a:solidFill>
                  <a:srgbClr val="000000"/>
                </a:solidFill>
                <a:latin typeface="ArialUnicodeMS"/>
              </a:rPr>
              <a:t>Bays</a:t>
            </a:r>
            <a:r>
              <a:rPr lang="es-ES" sz="1000" dirty="0">
                <a:solidFill>
                  <a:srgbClr val="000000"/>
                </a:solidFill>
                <a:latin typeface="ArialUnicodeMS"/>
              </a:rPr>
              <a:t> HE, et al, </a:t>
            </a:r>
            <a:r>
              <a:rPr lang="es-ES" sz="1000" dirty="0" err="1">
                <a:solidFill>
                  <a:srgbClr val="000000"/>
                </a:solidFill>
                <a:latin typeface="ArialUnicodeMS"/>
              </a:rPr>
              <a:t>Bempedoic</a:t>
            </a:r>
            <a:r>
              <a:rPr lang="es-ES" sz="1000" dirty="0">
                <a:solidFill>
                  <a:srgbClr val="000000"/>
                </a:solidFill>
                <a:latin typeface="ArialUnicodeMS"/>
              </a:rPr>
              <a:t> </a:t>
            </a:r>
            <a:r>
              <a:rPr lang="es-ES" sz="1000" dirty="0" err="1">
                <a:solidFill>
                  <a:srgbClr val="000000"/>
                </a:solidFill>
                <a:latin typeface="ArialUnicodeMS"/>
              </a:rPr>
              <a:t>acid</a:t>
            </a:r>
            <a:r>
              <a:rPr lang="es-ES" sz="1000" dirty="0">
                <a:solidFill>
                  <a:srgbClr val="000000"/>
                </a:solidFill>
                <a:latin typeface="ArialUnicodeMS"/>
              </a:rPr>
              <a:t> safety </a:t>
            </a:r>
            <a:r>
              <a:rPr lang="en-US" sz="1000" dirty="0">
                <a:solidFill>
                  <a:srgbClr val="000000"/>
                </a:solidFill>
                <a:latin typeface="ArialUnicodeMS"/>
              </a:rPr>
              <a:t>analysis: Pooled data from four phase 3 clinical trials, </a:t>
            </a:r>
            <a:r>
              <a:rPr lang="en-US" sz="1000" i="1" dirty="0">
                <a:solidFill>
                  <a:srgbClr val="000000"/>
                </a:solidFill>
                <a:latin typeface="Arial,Italic"/>
              </a:rPr>
              <a:t>Journal of Clinical Lipidology </a:t>
            </a:r>
            <a:r>
              <a:rPr lang="en-US" sz="1000" dirty="0">
                <a:solidFill>
                  <a:srgbClr val="000000"/>
                </a:solidFill>
                <a:latin typeface="ArialUnicodeMS"/>
              </a:rPr>
              <a:t>(2020), </a:t>
            </a:r>
            <a:r>
              <a:rPr lang="en-US" sz="1000" dirty="0" err="1">
                <a:solidFill>
                  <a:srgbClr val="000000"/>
                </a:solidFill>
                <a:latin typeface="ArialUnicodeMS"/>
              </a:rPr>
              <a:t>doi</a:t>
            </a:r>
            <a:r>
              <a:rPr lang="en-US" sz="1000" dirty="0">
                <a:solidFill>
                  <a:srgbClr val="000000"/>
                </a:solidFill>
                <a:latin typeface="ArialUnicodeMS"/>
              </a:rPr>
              <a:t>: </a:t>
            </a:r>
            <a:r>
              <a:rPr lang="en-US" sz="1000" dirty="0">
                <a:solidFill>
                  <a:srgbClr val="0000FF"/>
                </a:solidFill>
                <a:latin typeface="ArialUnicodeMS"/>
              </a:rPr>
              <a:t>https://</a:t>
            </a:r>
            <a:r>
              <a:rPr lang="es-ES" sz="1000" dirty="0">
                <a:solidFill>
                  <a:srgbClr val="0000FF"/>
                </a:solidFill>
                <a:latin typeface="ArialUnicodeMS"/>
              </a:rPr>
              <a:t>doi.org/10.1016/j.jacl.2020.08.009</a:t>
            </a:r>
            <a:r>
              <a:rPr lang="es-ES" sz="1000" dirty="0">
                <a:solidFill>
                  <a:srgbClr val="000000"/>
                </a:solidFill>
                <a:latin typeface="ArialUnicodeMS"/>
              </a:rPr>
              <a:t>.</a:t>
            </a:r>
            <a:endParaRPr lang="es-ES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404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AD1BABB1-6339-46AE-A2C8-75E85D81A5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6387" y="6334218"/>
            <a:ext cx="7920000" cy="242356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Incidencia de los acontecimientos adversos durante el tratamiento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9FFF04-9948-4905-A1A7-2D6543D0FEA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722563" y="6355383"/>
            <a:ext cx="9469437" cy="227012"/>
          </a:xfrm>
          <a:prstGeom prst="rect">
            <a:avLst/>
          </a:prstGeom>
        </p:spPr>
        <p:txBody>
          <a:bodyPr/>
          <a:lstStyle/>
          <a:p>
            <a:pPr algn="r" defTabSz="909498"/>
            <a:r>
              <a:rPr lang="es-ES" sz="915" dirty="0">
                <a:solidFill>
                  <a:schemeClr val="accent3"/>
                </a:solidFill>
                <a:cs typeface="+mn-cs"/>
              </a:rPr>
              <a:t>a</a:t>
            </a:r>
            <a:r>
              <a:rPr lang="es-ES" sz="915" baseline="30000" dirty="0">
                <a:solidFill>
                  <a:srgbClr val="343F49"/>
                </a:solidFill>
                <a:cs typeface="+mn-cs"/>
              </a:rPr>
              <a:t>   </a:t>
            </a:r>
            <a:r>
              <a:rPr lang="es-ES" sz="915" dirty="0">
                <a:solidFill>
                  <a:srgbClr val="343F49"/>
                </a:solidFill>
                <a:cs typeface="+mn-cs"/>
              </a:rPr>
              <a:t>Acontecimientos adversos en función del término preferente que ocurren en &gt;2% de los pacientes en cualquiera de los dos grupos de tratamiento.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2F6D6012-DC0F-457B-920E-7C45F6D679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461552"/>
              </p:ext>
            </p:extLst>
          </p:nvPr>
        </p:nvGraphicFramePr>
        <p:xfrm>
          <a:off x="493957" y="1225902"/>
          <a:ext cx="5433846" cy="4773061"/>
        </p:xfrm>
        <a:graphic>
          <a:graphicData uri="http://schemas.openxmlformats.org/drawingml/2006/table">
            <a:tbl>
              <a:tblPr/>
              <a:tblGrid>
                <a:gridCol w="2451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5323">
                  <a:extLst>
                    <a:ext uri="{9D8B030D-6E8A-4147-A177-3AD203B41FA5}">
                      <a16:colId xmlns:a16="http://schemas.microsoft.com/office/drawing/2014/main" val="654234191"/>
                    </a:ext>
                  </a:extLst>
                </a:gridCol>
                <a:gridCol w="1306904">
                  <a:extLst>
                    <a:ext uri="{9D8B030D-6E8A-4147-A177-3AD203B41FA5}">
                      <a16:colId xmlns:a16="http://schemas.microsoft.com/office/drawing/2014/main" val="3317553481"/>
                    </a:ext>
                  </a:extLst>
                </a:gridCol>
              </a:tblGrid>
              <a:tr h="882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Acontecimientos adversos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durante el tratamiento</a:t>
                      </a:r>
                      <a:r>
                        <a:rPr kumimoji="0" lang="es-ES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Arial"/>
                        </a:rPr>
                        <a:t>a</a:t>
                      </a:r>
                    </a:p>
                  </a:txBody>
                  <a:tcPr marL="68209" marR="68209" marT="0" marB="45473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Ácido bempedoico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N = 2424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n (%)</a:t>
                      </a:r>
                    </a:p>
                  </a:txBody>
                  <a:tcPr marL="68209" marR="68209" marT="0" marB="4547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Placebo</a:t>
                      </a:r>
                    </a:p>
                    <a:p>
                      <a:pPr algn="ctr"/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N = 1197</a:t>
                      </a:r>
                    </a:p>
                    <a:p>
                      <a:pPr algn="ctr"/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n (%)</a:t>
                      </a:r>
                    </a:p>
                  </a:txBody>
                  <a:tcPr marL="68209" marR="68209" marT="0" marB="4547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7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Sujetos con ≥ 1 acontecimiento adverso durante el tratamiento</a:t>
                      </a:r>
                    </a:p>
                  </a:txBody>
                  <a:tcPr marL="68209" marR="68209" marT="0" marB="0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1771 (73,1)</a:t>
                      </a:r>
                    </a:p>
                  </a:txBody>
                  <a:tcPr marL="68209" marR="68209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868 (72,5)</a:t>
                      </a:r>
                    </a:p>
                  </a:txBody>
                  <a:tcPr marL="68209" marR="68209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8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Nasofaringitis</a:t>
                      </a:r>
                    </a:p>
                  </a:txBody>
                  <a:tcPr marL="197674" marR="68209" marT="0" marB="0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180 (7,4)</a:t>
                      </a:r>
                    </a:p>
                  </a:txBody>
                  <a:tcPr marL="68209" marR="68209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106 (8,9)</a:t>
                      </a:r>
                    </a:p>
                  </a:txBody>
                  <a:tcPr marL="68209" marR="68209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8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Mialgia</a:t>
                      </a:r>
                    </a:p>
                  </a:txBody>
                  <a:tcPr marL="197674" marR="68209" marT="0" marB="0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118 (4,9)</a:t>
                      </a:r>
                    </a:p>
                  </a:txBody>
                  <a:tcPr marL="68209" marR="68209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63 (5,3)</a:t>
                      </a:r>
                    </a:p>
                  </a:txBody>
                  <a:tcPr marL="68209" marR="68209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8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Infección del tracto urinario</a:t>
                      </a:r>
                    </a:p>
                  </a:txBody>
                  <a:tcPr marL="197674" marR="68209" marT="0" marB="0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110 (4,5)</a:t>
                      </a:r>
                    </a:p>
                  </a:txBody>
                  <a:tcPr marL="68209" marR="68209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66 (5,5)</a:t>
                      </a:r>
                    </a:p>
                  </a:txBody>
                  <a:tcPr marL="68209" marR="68209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994760"/>
                  </a:ext>
                </a:extLst>
              </a:tr>
              <a:tr h="2698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Artralgia</a:t>
                      </a:r>
                    </a:p>
                  </a:txBody>
                  <a:tcPr marL="197674" marR="68209" marT="0" marB="0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100 (4,1)</a:t>
                      </a:r>
                    </a:p>
                  </a:txBody>
                  <a:tcPr marL="68209" marR="68209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57 (4,8)</a:t>
                      </a:r>
                    </a:p>
                  </a:txBody>
                  <a:tcPr marL="68209" marR="68209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940782"/>
                  </a:ext>
                </a:extLst>
              </a:tr>
              <a:tr h="539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Infección del tracto respiratorio superior</a:t>
                      </a:r>
                    </a:p>
                  </a:txBody>
                  <a:tcPr marL="197674" marR="68209" marT="0" marB="0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94 (3,9)</a:t>
                      </a:r>
                    </a:p>
                  </a:txBody>
                  <a:tcPr marL="68209" marR="68209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44 (3,7)</a:t>
                      </a:r>
                    </a:p>
                  </a:txBody>
                  <a:tcPr marL="68209" marR="68209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1479266"/>
                  </a:ext>
                </a:extLst>
              </a:tr>
              <a:tr h="2698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Espasmos musculares</a:t>
                      </a:r>
                    </a:p>
                  </a:txBody>
                  <a:tcPr marL="197674" marR="68209" marT="0" marB="0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89 (3,7)</a:t>
                      </a:r>
                    </a:p>
                  </a:txBody>
                  <a:tcPr marL="68209" marR="68209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31 (2,6)</a:t>
                      </a:r>
                    </a:p>
                  </a:txBody>
                  <a:tcPr marL="68209" marR="68209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653593"/>
                  </a:ext>
                </a:extLst>
              </a:tr>
              <a:tr h="2698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Mareo</a:t>
                      </a:r>
                    </a:p>
                  </a:txBody>
                  <a:tcPr marL="197674" marR="68209" marT="0" marB="0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83 (3,4)</a:t>
                      </a:r>
                    </a:p>
                  </a:txBody>
                  <a:tcPr marL="68209" marR="68209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41 (3,4)</a:t>
                      </a:r>
                    </a:p>
                  </a:txBody>
                  <a:tcPr marL="68209" marR="68209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448171"/>
                  </a:ext>
                </a:extLst>
              </a:tr>
              <a:tr h="2698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Diarrea</a:t>
                      </a:r>
                    </a:p>
                  </a:txBody>
                  <a:tcPr marL="197674" marR="68209" marT="0" marB="0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82 (3,4)</a:t>
                      </a:r>
                    </a:p>
                  </a:txBody>
                  <a:tcPr marL="68209" marR="68209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39 (3,3)</a:t>
                      </a:r>
                    </a:p>
                  </a:txBody>
                  <a:tcPr marL="68209" marR="68209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960411"/>
                  </a:ext>
                </a:extLst>
              </a:tr>
              <a:tr h="2698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Dolor de espalda</a:t>
                      </a:r>
                    </a:p>
                  </a:txBody>
                  <a:tcPr marL="197674" marR="68209" marT="0" marB="0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75 (3,1)</a:t>
                      </a:r>
                    </a:p>
                  </a:txBody>
                  <a:tcPr marL="68209" marR="68209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27 (2,3)</a:t>
                      </a:r>
                    </a:p>
                  </a:txBody>
                  <a:tcPr marL="68209" marR="68209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442979"/>
                  </a:ext>
                </a:extLst>
              </a:tr>
              <a:tr h="2698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Dolor en las extremidades</a:t>
                      </a:r>
                    </a:p>
                  </a:txBody>
                  <a:tcPr marL="197674" marR="68209" marT="0" marB="0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75 (3,1)</a:t>
                      </a:r>
                    </a:p>
                  </a:txBody>
                  <a:tcPr marL="68209" marR="68209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21 (1,8)</a:t>
                      </a:r>
                    </a:p>
                  </a:txBody>
                  <a:tcPr marL="68209" marR="68209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233186"/>
                  </a:ext>
                </a:extLst>
              </a:tr>
              <a:tr h="2698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Cefalea</a:t>
                      </a:r>
                    </a:p>
                  </a:txBody>
                  <a:tcPr marL="197674" marR="68209" marT="0" marB="0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68 (2,8)</a:t>
                      </a:r>
                    </a:p>
                  </a:txBody>
                  <a:tcPr marL="68209" marR="68209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37 (3,1)</a:t>
                      </a:r>
                    </a:p>
                  </a:txBody>
                  <a:tcPr marL="68209" marR="68209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712672"/>
                  </a:ext>
                </a:extLst>
              </a:tr>
              <a:tr h="2698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Bronquitis</a:t>
                      </a:r>
                    </a:p>
                  </a:txBody>
                  <a:tcPr marL="197674" marR="68209" marT="0" marB="0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67 (2,8)</a:t>
                      </a:r>
                    </a:p>
                  </a:txBody>
                  <a:tcPr marL="68209" marR="68209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32 (2,7)</a:t>
                      </a:r>
                    </a:p>
                  </a:txBody>
                  <a:tcPr marL="68209" marR="68209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30376"/>
                  </a:ext>
                </a:extLst>
              </a:tr>
            </a:tbl>
          </a:graphicData>
        </a:graphic>
      </p:graphicFrame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C810B7C-338F-45B9-9876-E0D0517444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171597"/>
              </p:ext>
            </p:extLst>
          </p:nvPr>
        </p:nvGraphicFramePr>
        <p:xfrm>
          <a:off x="6788989" y="1225901"/>
          <a:ext cx="4974431" cy="4719627"/>
        </p:xfrm>
        <a:graphic>
          <a:graphicData uri="http://schemas.openxmlformats.org/drawingml/2006/table">
            <a:tbl>
              <a:tblPr/>
              <a:tblGrid>
                <a:gridCol w="2225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5502">
                  <a:extLst>
                    <a:ext uri="{9D8B030D-6E8A-4147-A177-3AD203B41FA5}">
                      <a16:colId xmlns:a16="http://schemas.microsoft.com/office/drawing/2014/main" val="1036222523"/>
                    </a:ext>
                  </a:extLst>
                </a:gridCol>
                <a:gridCol w="1213314">
                  <a:extLst>
                    <a:ext uri="{9D8B030D-6E8A-4147-A177-3AD203B41FA5}">
                      <a16:colId xmlns:a16="http://schemas.microsoft.com/office/drawing/2014/main" val="3534732463"/>
                    </a:ext>
                  </a:extLst>
                </a:gridCol>
              </a:tblGrid>
              <a:tr h="882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Acontecimientos adversos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durante el tratamiento</a:t>
                      </a:r>
                      <a:r>
                        <a:rPr kumimoji="0" lang="es-ES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Arial"/>
                        </a:rPr>
                        <a:t>a</a:t>
                      </a:r>
                    </a:p>
                  </a:txBody>
                  <a:tcPr marL="68209" marR="68209" marT="0" marB="45473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Ácido bempedoico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N = 2424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n (%)</a:t>
                      </a:r>
                    </a:p>
                  </a:txBody>
                  <a:tcPr marL="68209" marR="68209" marT="0" marB="4547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Placebo</a:t>
                      </a:r>
                    </a:p>
                    <a:p>
                      <a:pPr algn="ctr"/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N = 1197</a:t>
                      </a:r>
                    </a:p>
                    <a:p>
                      <a:pPr algn="ctr"/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n (%)</a:t>
                      </a:r>
                    </a:p>
                  </a:txBody>
                  <a:tcPr marL="68209" marR="68209" marT="0" marB="4547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Hipertensión</a:t>
                      </a:r>
                    </a:p>
                  </a:txBody>
                  <a:tcPr marL="68209" marR="68209" marT="0" marB="0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61 (2,5)</a:t>
                      </a:r>
                    </a:p>
                  </a:txBody>
                  <a:tcPr marL="68209" marR="68209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35 (2,9)</a:t>
                      </a:r>
                    </a:p>
                  </a:txBody>
                  <a:tcPr marL="68209" marR="68209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802147"/>
                  </a:ext>
                </a:extLst>
              </a:tr>
              <a:tr h="306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Anemia</a:t>
                      </a:r>
                    </a:p>
                  </a:txBody>
                  <a:tcPr marL="68209" marR="68209" marT="0" marB="0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60 (2,5)</a:t>
                      </a:r>
                    </a:p>
                  </a:txBody>
                  <a:tcPr marL="68209" marR="68209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19 (1,6)</a:t>
                      </a:r>
                    </a:p>
                  </a:txBody>
                  <a:tcPr marL="68209" marR="68209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Tos</a:t>
                      </a:r>
                    </a:p>
                  </a:txBody>
                  <a:tcPr marL="68209" marR="68209" marT="0" marB="0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59 (2,4)</a:t>
                      </a:r>
                    </a:p>
                  </a:txBody>
                  <a:tcPr marL="68209" marR="68209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31 (2,6)</a:t>
                      </a:r>
                    </a:p>
                  </a:txBody>
                  <a:tcPr marL="68209" marR="68209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Fatiga</a:t>
                      </a:r>
                    </a:p>
                  </a:txBody>
                  <a:tcPr marL="68209" marR="68209" marT="0" marB="0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54 (2,2)</a:t>
                      </a:r>
                    </a:p>
                  </a:txBody>
                  <a:tcPr marL="68209" marR="68209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42 (3,5)</a:t>
                      </a:r>
                    </a:p>
                  </a:txBody>
                  <a:tcPr marL="68209" marR="68209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994760"/>
                  </a:ext>
                </a:extLst>
              </a:tr>
              <a:tr h="306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Náuseas</a:t>
                      </a:r>
                    </a:p>
                  </a:txBody>
                  <a:tcPr marL="68209" marR="68209" marT="0" marB="0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53 (2,2)</a:t>
                      </a:r>
                    </a:p>
                  </a:txBody>
                  <a:tcPr marL="68209" marR="68209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26 (2,2)</a:t>
                      </a:r>
                    </a:p>
                  </a:txBody>
                  <a:tcPr marL="68209" marR="68209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940782"/>
                  </a:ext>
                </a:extLst>
              </a:tr>
              <a:tr h="4491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Aumento del nivel de ácido úrico en la sangre</a:t>
                      </a:r>
                    </a:p>
                  </a:txBody>
                  <a:tcPr marL="68209" marR="68209" marT="0" marB="0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51 (2,1)</a:t>
                      </a:r>
                    </a:p>
                  </a:txBody>
                  <a:tcPr marL="68209" marR="68209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6 (0,5)</a:t>
                      </a:r>
                    </a:p>
                  </a:txBody>
                  <a:tcPr marL="68209" marR="68209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1479266"/>
                  </a:ext>
                </a:extLst>
              </a:tr>
              <a:tr h="306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Angina de pecho</a:t>
                      </a:r>
                    </a:p>
                  </a:txBody>
                  <a:tcPr marL="68209" marR="68209" marT="0" marB="0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49 (2,0)</a:t>
                      </a:r>
                    </a:p>
                  </a:txBody>
                  <a:tcPr marL="68209" marR="68209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30 (2,5)</a:t>
                      </a:r>
                    </a:p>
                  </a:txBody>
                  <a:tcPr marL="68209" marR="68209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653593"/>
                  </a:ext>
                </a:extLst>
              </a:tr>
              <a:tr h="6130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Infección del tracto respiratorio inferior</a:t>
                      </a:r>
                    </a:p>
                  </a:txBody>
                  <a:tcPr marL="68209" marR="68209" marT="0" marB="0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49 (2,0)</a:t>
                      </a:r>
                    </a:p>
                  </a:txBody>
                  <a:tcPr marL="68209" marR="68209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27 (2,3)</a:t>
                      </a:r>
                    </a:p>
                  </a:txBody>
                  <a:tcPr marL="68209" marR="68209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448171"/>
                  </a:ext>
                </a:extLst>
              </a:tr>
              <a:tr h="306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Dolor musculoesquelético</a:t>
                      </a:r>
                    </a:p>
                  </a:txBody>
                  <a:tcPr marL="68209" marR="68209" marT="0" marB="0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48 (2,0)</a:t>
                      </a:r>
                    </a:p>
                  </a:txBody>
                  <a:tcPr marL="68209" marR="68209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20 (1,7)</a:t>
                      </a:r>
                    </a:p>
                  </a:txBody>
                  <a:tcPr marL="68209" marR="68209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960411"/>
                  </a:ext>
                </a:extLst>
              </a:tr>
              <a:tr h="306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Osteoartritis</a:t>
                      </a:r>
                    </a:p>
                  </a:txBody>
                  <a:tcPr marL="68209" marR="68209" marT="0" marB="0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48 (2,0)</a:t>
                      </a:r>
                    </a:p>
                  </a:txBody>
                  <a:tcPr marL="68209" marR="68209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35 (2,9)</a:t>
                      </a:r>
                    </a:p>
                  </a:txBody>
                  <a:tcPr marL="68209" marR="68209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442979"/>
                  </a:ext>
                </a:extLst>
              </a:tr>
              <a:tr h="306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Sinusitis</a:t>
                      </a:r>
                    </a:p>
                  </a:txBody>
                  <a:tcPr marL="68209" marR="68209" marT="0" marB="0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42 (1,7)</a:t>
                      </a:r>
                    </a:p>
                  </a:txBody>
                  <a:tcPr marL="68209" marR="68209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22 (1,8)</a:t>
                      </a:r>
                    </a:p>
                  </a:txBody>
                  <a:tcPr marL="68209" marR="68209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712672"/>
                  </a:ext>
                </a:extLst>
              </a:tr>
            </a:tbl>
          </a:graphicData>
        </a:graphic>
      </p:graphicFrame>
      <p:sp>
        <p:nvSpPr>
          <p:cNvPr id="12" name="Rectángulo 11">
            <a:extLst>
              <a:ext uri="{FF2B5EF4-FFF2-40B4-BE49-F238E27FC236}">
                <a16:creationId xmlns:a16="http://schemas.microsoft.com/office/drawing/2014/main" id="{401174EB-4C94-4784-A0A6-DBDC58F0F5C3}"/>
              </a:ext>
            </a:extLst>
          </p:cNvPr>
          <p:cNvSpPr/>
          <p:nvPr/>
        </p:nvSpPr>
        <p:spPr>
          <a:xfrm>
            <a:off x="383444" y="6130406"/>
            <a:ext cx="7858411" cy="261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4176" indent="-164176" algn="ctr" defTabSz="909498"/>
            <a:r>
              <a:rPr lang="es-ES" sz="1098" b="1" dirty="0">
                <a:solidFill>
                  <a:srgbClr val="343F49"/>
                </a:solidFill>
              </a:rPr>
              <a:t>Incluye datos de CLEAR Harmony (040), CLEAR </a:t>
            </a:r>
            <a:r>
              <a:rPr lang="es-ES" sz="1098" b="1" dirty="0" err="1">
                <a:solidFill>
                  <a:srgbClr val="343F49"/>
                </a:solidFill>
              </a:rPr>
              <a:t>Serenity</a:t>
            </a:r>
            <a:r>
              <a:rPr lang="es-ES" sz="1098" b="1" dirty="0">
                <a:solidFill>
                  <a:srgbClr val="343F49"/>
                </a:solidFill>
              </a:rPr>
              <a:t> (046), CLEAR </a:t>
            </a:r>
            <a:r>
              <a:rPr lang="es-ES" sz="1098" b="1" dirty="0" err="1">
                <a:solidFill>
                  <a:srgbClr val="343F49"/>
                </a:solidFill>
              </a:rPr>
              <a:t>Wisdom</a:t>
            </a:r>
            <a:r>
              <a:rPr lang="es-ES" sz="1098" b="1" dirty="0">
                <a:solidFill>
                  <a:srgbClr val="343F49"/>
                </a:solidFill>
              </a:rPr>
              <a:t> (047) y CLEAR </a:t>
            </a:r>
            <a:r>
              <a:rPr lang="es-ES" sz="1098" b="1" dirty="0" err="1">
                <a:solidFill>
                  <a:srgbClr val="343F49"/>
                </a:solidFill>
              </a:rPr>
              <a:t>Tranquility</a:t>
            </a:r>
            <a:r>
              <a:rPr lang="es-ES" sz="1098" b="1" dirty="0">
                <a:solidFill>
                  <a:srgbClr val="343F49"/>
                </a:solidFill>
              </a:rPr>
              <a:t> (048). </a:t>
            </a:r>
            <a:r>
              <a:rPr lang="es-ES" sz="1098" dirty="0">
                <a:solidFill>
                  <a:srgbClr val="343F49"/>
                </a:solidFill>
              </a:rPr>
              <a:t>. 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D8F0F51E-CD9F-4DF1-A0CA-CF2DCE3A2042}"/>
              </a:ext>
            </a:extLst>
          </p:cNvPr>
          <p:cNvSpPr txBox="1">
            <a:spLocks/>
          </p:cNvSpPr>
          <p:nvPr/>
        </p:nvSpPr>
        <p:spPr bwMode="auto">
          <a:xfrm>
            <a:off x="1007706" y="326015"/>
            <a:ext cx="104838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72000" tIns="72000" rIns="72000" bIns="72000" numCol="1" anchor="b" anchorCtr="0" compatLnSpc="1">
            <a:prstTxWarp prst="textNoShape">
              <a:avLst/>
            </a:prstTxWarp>
            <a:spAutoFit/>
          </a:bodyPr>
          <a:lstStyle>
            <a:lvl1pPr algn="l" defTabSz="913074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94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913074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94" b="1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algn="l" defTabSz="913074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94" b="1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algn="l" defTabSz="913074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94" b="1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algn="l" defTabSz="913074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94" b="1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414772" algn="l" defTabSz="913074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94" b="1"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829544" algn="l" defTabSz="913074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94" b="1"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1244316" algn="l" defTabSz="913074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94" b="1"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1659087" algn="l" defTabSz="913074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94" b="1"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sz="2400" dirty="0"/>
              <a:t>Análisis global de seguridad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378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exto 4">
            <a:extLst>
              <a:ext uri="{FF2B5EF4-FFF2-40B4-BE49-F238E27FC236}">
                <a16:creationId xmlns:a16="http://schemas.microsoft.com/office/drawing/2014/main" id="{15103820-8A88-484C-B7AD-28A579E68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296" y="879183"/>
            <a:ext cx="7920000" cy="242356"/>
          </a:xfrm>
        </p:spPr>
        <p:txBody>
          <a:bodyPr/>
          <a:lstStyle/>
          <a:p>
            <a:r>
              <a:rPr lang="es-ES" sz="1600" dirty="0">
                <a:solidFill>
                  <a:schemeClr val="tx1"/>
                </a:solidFill>
              </a:rPr>
              <a:t>Resumen de seguridad integrado de los datos agrupados del estudio de fase 3 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54C91DF-ABAC-436F-B711-1343566E8479}"/>
              </a:ext>
            </a:extLst>
          </p:cNvPr>
          <p:cNvSpPr/>
          <p:nvPr/>
        </p:nvSpPr>
        <p:spPr>
          <a:xfrm>
            <a:off x="381001" y="4979539"/>
            <a:ext cx="9644206" cy="261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4176" indent="-164176" defTabSz="909498"/>
            <a:r>
              <a:rPr lang="es-ES" sz="1098" b="1" dirty="0">
                <a:solidFill>
                  <a:srgbClr val="343F49"/>
                </a:solidFill>
              </a:rPr>
              <a:t>Incluye datos de CLEAR Harmony (040), CLEAR </a:t>
            </a:r>
            <a:r>
              <a:rPr lang="es-ES" sz="1098" b="1" dirty="0" err="1">
                <a:solidFill>
                  <a:srgbClr val="343F49"/>
                </a:solidFill>
              </a:rPr>
              <a:t>Serenity</a:t>
            </a:r>
            <a:r>
              <a:rPr lang="es-ES" sz="1098" b="1" dirty="0">
                <a:solidFill>
                  <a:srgbClr val="343F49"/>
                </a:solidFill>
              </a:rPr>
              <a:t> (046), CLEAR </a:t>
            </a:r>
            <a:r>
              <a:rPr lang="es-ES" sz="1098" b="1" dirty="0" err="1">
                <a:solidFill>
                  <a:srgbClr val="343F49"/>
                </a:solidFill>
              </a:rPr>
              <a:t>Wisdom</a:t>
            </a:r>
            <a:r>
              <a:rPr lang="es-ES" sz="1098" b="1" dirty="0">
                <a:solidFill>
                  <a:srgbClr val="343F49"/>
                </a:solidFill>
              </a:rPr>
              <a:t> (047) y CLEAR </a:t>
            </a:r>
            <a:r>
              <a:rPr lang="es-ES" sz="1098" b="1" dirty="0" err="1">
                <a:solidFill>
                  <a:srgbClr val="343F49"/>
                </a:solidFill>
              </a:rPr>
              <a:t>Tranquility</a:t>
            </a:r>
            <a:r>
              <a:rPr lang="es-ES" sz="1098" b="1" dirty="0">
                <a:solidFill>
                  <a:srgbClr val="343F49"/>
                </a:solidFill>
              </a:rPr>
              <a:t> (048). </a:t>
            </a:r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E985F749-54BC-4379-AE60-A4510D44B986}"/>
              </a:ext>
            </a:extLst>
          </p:cNvPr>
          <p:cNvSpPr txBox="1">
            <a:spLocks/>
          </p:cNvSpPr>
          <p:nvPr/>
        </p:nvSpPr>
        <p:spPr>
          <a:xfrm>
            <a:off x="400609" y="5240829"/>
            <a:ext cx="11698044" cy="44746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64176" indent="-164176" defTabSz="909498">
              <a:buClrTx/>
              <a:defRPr/>
            </a:pPr>
            <a:r>
              <a:rPr lang="es-ES" sz="915" dirty="0">
                <a:solidFill>
                  <a:srgbClr val="343F49"/>
                </a:solidFill>
              </a:rPr>
              <a:t>El análisis de los acontecimientos adversos durante el tratamiento confirmados tuvo lugar en los 30 días posteriores a la administración de la última dosis del fármaco en estudio.</a:t>
            </a:r>
          </a:p>
          <a:p>
            <a:pPr marL="164176" indent="-164176" defTabSz="909498">
              <a:buClrTx/>
            </a:pPr>
            <a:r>
              <a:rPr lang="es-ES" sz="915" dirty="0">
                <a:solidFill>
                  <a:schemeClr val="accent3"/>
                </a:solidFill>
              </a:rPr>
              <a:t>a</a:t>
            </a:r>
            <a:r>
              <a:rPr lang="es-ES" sz="915" baseline="30000" dirty="0">
                <a:solidFill>
                  <a:srgbClr val="343F49"/>
                </a:solidFill>
              </a:rPr>
              <a:t>	</a:t>
            </a:r>
            <a:r>
              <a:rPr lang="es-ES" sz="915" dirty="0">
                <a:solidFill>
                  <a:srgbClr val="343F49"/>
                </a:solidFill>
              </a:rPr>
              <a:t>Las MACE de tres puntos incluyen muerte por motivos CV, infarto de miocardio e ictus no mortal.</a:t>
            </a:r>
          </a:p>
          <a:p>
            <a:pPr marL="164176" indent="-164176" defTabSz="909498">
              <a:buClrTx/>
            </a:pPr>
            <a:r>
              <a:rPr lang="es-ES" sz="915" dirty="0">
                <a:solidFill>
                  <a:schemeClr val="accent3"/>
                </a:solidFill>
              </a:rPr>
              <a:t>b</a:t>
            </a:r>
            <a:r>
              <a:rPr lang="es-ES" sz="915" baseline="30000" dirty="0">
                <a:solidFill>
                  <a:srgbClr val="343F49"/>
                </a:solidFill>
              </a:rPr>
              <a:t>	</a:t>
            </a:r>
            <a:r>
              <a:rPr lang="es-ES" sz="915" dirty="0">
                <a:solidFill>
                  <a:srgbClr val="343F49"/>
                </a:solidFill>
              </a:rPr>
              <a:t>Las MACE de cuatro puntos incluyen muerte por motivos CV, infarto de miocardio, ictus no mortal y revascularización coronaria.</a:t>
            </a:r>
          </a:p>
          <a:p>
            <a:pPr marL="164176" indent="-164176" defTabSz="909498">
              <a:buClrTx/>
              <a:defRPr/>
            </a:pPr>
            <a:r>
              <a:rPr lang="es-ES" sz="915" dirty="0">
                <a:solidFill>
                  <a:schemeClr val="accent3"/>
                </a:solidFill>
              </a:rPr>
              <a:t>c</a:t>
            </a:r>
            <a:r>
              <a:rPr lang="es-ES" sz="915" baseline="30000" dirty="0">
                <a:solidFill>
                  <a:srgbClr val="343F49"/>
                </a:solidFill>
              </a:rPr>
              <a:t>	</a:t>
            </a:r>
            <a:r>
              <a:rPr lang="es-ES" sz="915" dirty="0">
                <a:solidFill>
                  <a:srgbClr val="343F49"/>
                </a:solidFill>
              </a:rPr>
              <a:t>Las MACE de cinco puntos incluyen muerte por motivos CV, infarto de miocardio, ictus no mortal, revascularización coronaria y hospitalización por angina inestable.</a:t>
            </a:r>
            <a:endParaRPr lang="es-ES" sz="915" b="1" dirty="0">
              <a:solidFill>
                <a:srgbClr val="343F49"/>
              </a:solidFill>
            </a:endParaRPr>
          </a:p>
          <a:p>
            <a:pPr marL="164176" indent="-164176" defTabSz="909498">
              <a:buClrTx/>
            </a:pPr>
            <a:r>
              <a:rPr lang="es-ES" sz="915" dirty="0">
                <a:solidFill>
                  <a:schemeClr val="accent3"/>
                </a:solidFill>
              </a:rPr>
              <a:t>	</a:t>
            </a:r>
            <a:r>
              <a:rPr lang="es-ES" sz="915" b="1" dirty="0">
                <a:solidFill>
                  <a:srgbClr val="343F49"/>
                </a:solidFill>
              </a:rPr>
              <a:t>IC</a:t>
            </a:r>
            <a:r>
              <a:rPr lang="es-ES" sz="915" dirty="0">
                <a:solidFill>
                  <a:srgbClr val="343F49"/>
                </a:solidFill>
              </a:rPr>
              <a:t> = intervalo de confianza; </a:t>
            </a:r>
            <a:r>
              <a:rPr lang="es-ES" sz="915" b="1" dirty="0">
                <a:solidFill>
                  <a:srgbClr val="343F49"/>
                </a:solidFill>
              </a:rPr>
              <a:t>ECV</a:t>
            </a:r>
            <a:r>
              <a:rPr lang="es-ES" sz="915" dirty="0">
                <a:solidFill>
                  <a:srgbClr val="343F49"/>
                </a:solidFill>
              </a:rPr>
              <a:t> = enfermedad cardiovascular; </a:t>
            </a:r>
            <a:r>
              <a:rPr lang="es-ES" sz="915" b="1" dirty="0">
                <a:solidFill>
                  <a:srgbClr val="343F49"/>
                </a:solidFill>
              </a:rPr>
              <a:t>CRI</a:t>
            </a:r>
            <a:r>
              <a:rPr lang="es-ES" sz="915" dirty="0">
                <a:solidFill>
                  <a:srgbClr val="343F49"/>
                </a:solidFill>
              </a:rPr>
              <a:t> = cociente de riesgos instantáneos; </a:t>
            </a:r>
            <a:r>
              <a:rPr lang="es-ES" sz="915" b="1" dirty="0">
                <a:solidFill>
                  <a:srgbClr val="343F49"/>
                </a:solidFill>
              </a:rPr>
              <a:t>MACE</a:t>
            </a:r>
            <a:r>
              <a:rPr lang="es-ES" sz="915" dirty="0">
                <a:solidFill>
                  <a:srgbClr val="343F49"/>
                </a:solidFill>
              </a:rPr>
              <a:t> = complicaciones cardíacas graves.</a:t>
            </a:r>
          </a:p>
        </p:txBody>
      </p:sp>
      <p:graphicFrame>
        <p:nvGraphicFramePr>
          <p:cNvPr id="8" name="Content Placeholder 10">
            <a:extLst>
              <a:ext uri="{FF2B5EF4-FFF2-40B4-BE49-F238E27FC236}">
                <a16:creationId xmlns:a16="http://schemas.microsoft.com/office/drawing/2014/main" id="{F0C67319-F74B-4E23-B75A-7BC056224B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8722344"/>
              </p:ext>
            </p:extLst>
          </p:nvPr>
        </p:nvGraphicFramePr>
        <p:xfrm>
          <a:off x="493957" y="1482958"/>
          <a:ext cx="11269466" cy="3447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2376">
                  <a:extLst>
                    <a:ext uri="{9D8B030D-6E8A-4147-A177-3AD203B41FA5}">
                      <a16:colId xmlns:a16="http://schemas.microsoft.com/office/drawing/2014/main" val="260275024"/>
                    </a:ext>
                  </a:extLst>
                </a:gridCol>
                <a:gridCol w="2020336">
                  <a:extLst>
                    <a:ext uri="{9D8B030D-6E8A-4147-A177-3AD203B41FA5}">
                      <a16:colId xmlns:a16="http://schemas.microsoft.com/office/drawing/2014/main" val="1642034297"/>
                    </a:ext>
                  </a:extLst>
                </a:gridCol>
                <a:gridCol w="2183377">
                  <a:extLst>
                    <a:ext uri="{9D8B030D-6E8A-4147-A177-3AD203B41FA5}">
                      <a16:colId xmlns:a16="http://schemas.microsoft.com/office/drawing/2014/main" val="1000187374"/>
                    </a:ext>
                  </a:extLst>
                </a:gridCol>
                <a:gridCol w="2183377">
                  <a:extLst>
                    <a:ext uri="{9D8B030D-6E8A-4147-A177-3AD203B41FA5}">
                      <a16:colId xmlns:a16="http://schemas.microsoft.com/office/drawing/2014/main" val="463222317"/>
                    </a:ext>
                  </a:extLst>
                </a:gridCol>
              </a:tblGrid>
              <a:tr h="76708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Acontecimiento</a:t>
                      </a:r>
                    </a:p>
                  </a:txBody>
                  <a:tcPr marL="105228" marR="105228" marT="45473" marB="45473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chemeClr val="bg1"/>
                          </a:solidFill>
                        </a:rPr>
                        <a:t>Ácido bempedoico </a:t>
                      </a:r>
                    </a:p>
                    <a:p>
                      <a:pPr algn="ctr"/>
                      <a:r>
                        <a:rPr lang="es-ES" sz="1500" b="1" dirty="0">
                          <a:solidFill>
                            <a:schemeClr val="bg1"/>
                          </a:solidFill>
                        </a:rPr>
                        <a:t>(n=2.424)</a:t>
                      </a:r>
                    </a:p>
                    <a:p>
                      <a:pPr algn="ctr"/>
                      <a:r>
                        <a:rPr lang="es-ES" sz="1500" b="1" dirty="0">
                          <a:solidFill>
                            <a:schemeClr val="bg1"/>
                          </a:solidFill>
                        </a:rPr>
                        <a:t>%, n</a:t>
                      </a:r>
                    </a:p>
                  </a:txBody>
                  <a:tcPr marL="105228" marR="105228" marT="45473" marB="4547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chemeClr val="bg1"/>
                          </a:solidFill>
                        </a:rPr>
                        <a:t>Placebo </a:t>
                      </a:r>
                    </a:p>
                    <a:p>
                      <a:pPr algn="ctr"/>
                      <a:r>
                        <a:rPr lang="es-ES" sz="1500" b="1" dirty="0">
                          <a:solidFill>
                            <a:schemeClr val="bg1"/>
                          </a:solidFill>
                        </a:rPr>
                        <a:t>(n=1.197)</a:t>
                      </a:r>
                    </a:p>
                    <a:p>
                      <a:pPr algn="ctr"/>
                      <a:r>
                        <a:rPr lang="es-ES" sz="1500" b="1" dirty="0">
                          <a:solidFill>
                            <a:schemeClr val="bg1"/>
                          </a:solidFill>
                        </a:rPr>
                        <a:t>% , n</a:t>
                      </a:r>
                    </a:p>
                  </a:txBody>
                  <a:tcPr marL="105228" marR="105228" marT="45473" marB="4547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391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1" dirty="0">
                          <a:solidFill>
                            <a:schemeClr val="bg1"/>
                          </a:solidFill>
                        </a:rPr>
                        <a:t>Ácido bempedoico</a:t>
                      </a:r>
                      <a:r>
                        <a:rPr lang="es-ES" sz="1500" b="1" baseline="0" dirty="0">
                          <a:solidFill>
                            <a:schemeClr val="bg1"/>
                          </a:solidFill>
                        </a:rPr>
                        <a:t> frente a Placebo</a:t>
                      </a:r>
                    </a:p>
                    <a:p>
                      <a:pPr algn="ctr"/>
                      <a:r>
                        <a:rPr lang="es-ES" sz="1500" dirty="0"/>
                        <a:t>CRI (IC del 95%)</a:t>
                      </a:r>
                    </a:p>
                  </a:txBody>
                  <a:tcPr marL="105228" marR="105228" marT="45473" marB="4547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013449"/>
                  </a:ext>
                </a:extLst>
              </a:tr>
              <a:tr h="891874">
                <a:tc>
                  <a:txBody>
                    <a:bodyPr/>
                    <a:lstStyle/>
                    <a:p>
                      <a:r>
                        <a:rPr lang="es-ES" sz="1500" b="1" dirty="0">
                          <a:solidFill>
                            <a:schemeClr val="tx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Todos los</a:t>
                      </a:r>
                      <a:r>
                        <a:rPr lang="es-ES" sz="1500" b="1" baseline="0" dirty="0">
                          <a:solidFill>
                            <a:schemeClr val="tx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 criterios de valoración clínicos confirmados durante el tratamiento</a:t>
                      </a:r>
                    </a:p>
                  </a:txBody>
                  <a:tcPr marL="105228" marR="105228" marT="45473" marB="4547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1" dirty="0">
                          <a:solidFill>
                            <a:schemeClr val="tx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5% (120)</a:t>
                      </a:r>
                    </a:p>
                  </a:txBody>
                  <a:tcPr marL="105228" marR="105228" marT="45473" marB="45473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300" b="1" dirty="0">
                          <a:solidFill>
                            <a:schemeClr val="tx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5,7% (68)</a:t>
                      </a:r>
                    </a:p>
                  </a:txBody>
                  <a:tcPr marL="105228" marR="105228" marT="45473" marB="45473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391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1" dirty="0">
                          <a:solidFill>
                            <a:schemeClr val="tx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No disponible</a:t>
                      </a:r>
                    </a:p>
                  </a:txBody>
                  <a:tcPr marL="105228" marR="105228" marT="45473" marB="45473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393708"/>
                  </a:ext>
                </a:extLst>
              </a:tr>
              <a:tr h="593033">
                <a:tc>
                  <a:txBody>
                    <a:bodyPr/>
                    <a:lstStyle/>
                    <a:p>
                      <a:pPr marL="0" lvl="1" indent="0"/>
                      <a:r>
                        <a:rPr lang="es-ES" sz="1500" dirty="0">
                          <a:solidFill>
                            <a:schemeClr val="tx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Criterios de valoración clínicos de MACE de 3 puntos</a:t>
                      </a:r>
                      <a:r>
                        <a:rPr lang="es-ES" sz="1500" baseline="30000" dirty="0">
                          <a:solidFill>
                            <a:schemeClr val="accent3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a</a:t>
                      </a:r>
                    </a:p>
                  </a:txBody>
                  <a:tcPr marL="105228" marR="105228" marT="45473" marB="4547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300" b="0" i="0" dirty="0">
                          <a:solidFill>
                            <a:schemeClr val="tx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1,9% (45) </a:t>
                      </a:r>
                    </a:p>
                  </a:txBody>
                  <a:tcPr marL="90947" marR="90947" marT="45473" marB="45473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300" b="0" i="0" dirty="0">
                          <a:solidFill>
                            <a:schemeClr val="tx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2,3% (27) </a:t>
                      </a:r>
                    </a:p>
                  </a:txBody>
                  <a:tcPr marL="90947" marR="90947" marT="45473" marB="45473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300" b="0" i="0" dirty="0">
                          <a:solidFill>
                            <a:schemeClr val="tx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0,85 (0,53; 1,37) </a:t>
                      </a:r>
                    </a:p>
                  </a:txBody>
                  <a:tcPr marL="90947" marR="90947" marT="45473" marB="45473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957299"/>
                  </a:ext>
                </a:extLst>
              </a:tr>
              <a:tr h="593033">
                <a:tc>
                  <a:txBody>
                    <a:bodyPr/>
                    <a:lstStyle/>
                    <a:p>
                      <a:pPr marL="0" marR="0" lvl="1" indent="0" algn="l" defTabSz="685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dirty="0">
                          <a:solidFill>
                            <a:schemeClr val="tx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Criterios de valoración clínicos de MACE de 4 puntos</a:t>
                      </a:r>
                      <a:r>
                        <a:rPr lang="es-ES" sz="1500" baseline="30000" dirty="0">
                          <a:solidFill>
                            <a:schemeClr val="accent3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b</a:t>
                      </a:r>
                    </a:p>
                  </a:txBody>
                  <a:tcPr marL="105228" marR="105228" marT="45473" marB="4547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300" b="0" i="0" dirty="0">
                          <a:solidFill>
                            <a:schemeClr val="tx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3,8% (93) </a:t>
                      </a:r>
                    </a:p>
                  </a:txBody>
                  <a:tcPr marL="90947" marR="90947" marT="45473" marB="45473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300" b="0" i="0" dirty="0">
                          <a:solidFill>
                            <a:schemeClr val="tx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4,2% (50) </a:t>
                      </a:r>
                    </a:p>
                  </a:txBody>
                  <a:tcPr marL="90947" marR="90947" marT="45473" marB="45473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300" b="0" i="0" dirty="0">
                          <a:solidFill>
                            <a:schemeClr val="tx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0,95 (0,68; 1,34) </a:t>
                      </a:r>
                    </a:p>
                  </a:txBody>
                  <a:tcPr marL="90947" marR="90947" marT="45473" marB="45473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402628"/>
                  </a:ext>
                </a:extLst>
              </a:tr>
              <a:tr h="593033">
                <a:tc>
                  <a:txBody>
                    <a:bodyPr/>
                    <a:lstStyle/>
                    <a:p>
                      <a:pPr marL="0" marR="0" lvl="1" indent="0" algn="l" defTabSz="685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dirty="0">
                          <a:solidFill>
                            <a:schemeClr val="tx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Criterios de valoración clínicos de MACE de 5 </a:t>
                      </a:r>
                      <a:r>
                        <a:rPr lang="es-ES" sz="1500" dirty="0" err="1">
                          <a:solidFill>
                            <a:schemeClr val="tx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puntos</a:t>
                      </a:r>
                      <a:r>
                        <a:rPr lang="es-ES" sz="1500" baseline="30000" dirty="0" err="1">
                          <a:solidFill>
                            <a:schemeClr val="accent3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c</a:t>
                      </a:r>
                      <a:endParaRPr lang="es-ES" sz="1500" baseline="30000" dirty="0">
                        <a:solidFill>
                          <a:schemeClr val="accent3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 marL="105228" marR="105228" marT="45473" marB="4547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300" b="0" i="0" dirty="0">
                          <a:solidFill>
                            <a:schemeClr val="tx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4% (98) </a:t>
                      </a:r>
                    </a:p>
                  </a:txBody>
                  <a:tcPr marL="90947" marR="90947" marT="45473" marB="45473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300" b="0" i="0" dirty="0">
                          <a:solidFill>
                            <a:schemeClr val="tx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4,6% (55) </a:t>
                      </a:r>
                    </a:p>
                  </a:txBody>
                  <a:tcPr marL="90947" marR="90947" marT="45473" marB="45473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300" b="0" i="0" dirty="0">
                          <a:solidFill>
                            <a:schemeClr val="tx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0,91 (0,66; 1,27) </a:t>
                      </a:r>
                    </a:p>
                  </a:txBody>
                  <a:tcPr marL="90947" marR="90947" marT="45473" marB="45473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384358"/>
                  </a:ext>
                </a:extLst>
              </a:tr>
            </a:tbl>
          </a:graphicData>
        </a:graphic>
      </p:graphicFrame>
      <p:sp>
        <p:nvSpPr>
          <p:cNvPr id="13" name="Title 3">
            <a:extLst>
              <a:ext uri="{FF2B5EF4-FFF2-40B4-BE49-F238E27FC236}">
                <a16:creationId xmlns:a16="http://schemas.microsoft.com/office/drawing/2014/main" id="{D8F0F51E-CD9F-4DF1-A0CA-CF2DCE3A2042}"/>
              </a:ext>
            </a:extLst>
          </p:cNvPr>
          <p:cNvSpPr txBox="1">
            <a:spLocks/>
          </p:cNvSpPr>
          <p:nvPr/>
        </p:nvSpPr>
        <p:spPr bwMode="auto">
          <a:xfrm>
            <a:off x="1007706" y="326015"/>
            <a:ext cx="104838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72000" tIns="72000" rIns="72000" bIns="72000" numCol="1" anchor="b" anchorCtr="0" compatLnSpc="1">
            <a:prstTxWarp prst="textNoShape">
              <a:avLst/>
            </a:prstTxWarp>
            <a:spAutoFit/>
          </a:bodyPr>
          <a:lstStyle>
            <a:lvl1pPr algn="l" defTabSz="913074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94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913074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94" b="1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algn="l" defTabSz="913074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94" b="1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algn="l" defTabSz="913074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94" b="1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algn="l" defTabSz="913074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94" b="1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414772" algn="l" defTabSz="913074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94" b="1"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829544" algn="l" defTabSz="913074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94" b="1"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1244316" algn="l" defTabSz="913074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94" b="1"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1659087" algn="l" defTabSz="913074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94" b="1"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sz="2400" dirty="0"/>
              <a:t>Análisis global de seguridad: Eventos cardiovasculares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007706" y="1298292"/>
            <a:ext cx="3916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Acontecimientos CV Confirmados</a:t>
            </a:r>
            <a:endParaRPr lang="en-US" b="1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4B02FAE-8617-4538-BD06-28094E46287D}"/>
              </a:ext>
            </a:extLst>
          </p:cNvPr>
          <p:cNvSpPr/>
          <p:nvPr/>
        </p:nvSpPr>
        <p:spPr>
          <a:xfrm>
            <a:off x="230124" y="6331898"/>
            <a:ext cx="117317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000" dirty="0" err="1">
                <a:solidFill>
                  <a:srgbClr val="000000"/>
                </a:solidFill>
                <a:latin typeface="ArialUnicodeMS"/>
              </a:rPr>
              <a:t>Bays</a:t>
            </a:r>
            <a:r>
              <a:rPr lang="es-ES" sz="1000" dirty="0">
                <a:solidFill>
                  <a:srgbClr val="000000"/>
                </a:solidFill>
                <a:latin typeface="ArialUnicodeMS"/>
              </a:rPr>
              <a:t> HE, et al, </a:t>
            </a:r>
            <a:r>
              <a:rPr lang="es-ES" sz="1000" dirty="0" err="1">
                <a:solidFill>
                  <a:srgbClr val="000000"/>
                </a:solidFill>
                <a:latin typeface="ArialUnicodeMS"/>
              </a:rPr>
              <a:t>Bempedoic</a:t>
            </a:r>
            <a:r>
              <a:rPr lang="es-ES" sz="1000" dirty="0">
                <a:solidFill>
                  <a:srgbClr val="000000"/>
                </a:solidFill>
                <a:latin typeface="ArialUnicodeMS"/>
              </a:rPr>
              <a:t> </a:t>
            </a:r>
            <a:r>
              <a:rPr lang="es-ES" sz="1000" dirty="0" err="1">
                <a:solidFill>
                  <a:srgbClr val="000000"/>
                </a:solidFill>
                <a:latin typeface="ArialUnicodeMS"/>
              </a:rPr>
              <a:t>acid</a:t>
            </a:r>
            <a:r>
              <a:rPr lang="es-ES" sz="1000" dirty="0">
                <a:solidFill>
                  <a:srgbClr val="000000"/>
                </a:solidFill>
                <a:latin typeface="ArialUnicodeMS"/>
              </a:rPr>
              <a:t> safety </a:t>
            </a:r>
            <a:r>
              <a:rPr lang="en-US" sz="1000" dirty="0">
                <a:solidFill>
                  <a:srgbClr val="000000"/>
                </a:solidFill>
                <a:latin typeface="ArialUnicodeMS"/>
              </a:rPr>
              <a:t>analysis: Pooled data from four phase 3 clinical trials, </a:t>
            </a:r>
            <a:r>
              <a:rPr lang="en-US" sz="1000" i="1" dirty="0">
                <a:solidFill>
                  <a:srgbClr val="000000"/>
                </a:solidFill>
                <a:latin typeface="Arial,Italic"/>
              </a:rPr>
              <a:t>Journal of Clinical Lipidology </a:t>
            </a:r>
            <a:r>
              <a:rPr lang="en-US" sz="1000" dirty="0">
                <a:solidFill>
                  <a:srgbClr val="000000"/>
                </a:solidFill>
                <a:latin typeface="ArialUnicodeMS"/>
              </a:rPr>
              <a:t>(2020), </a:t>
            </a:r>
            <a:r>
              <a:rPr lang="en-US" sz="1000" dirty="0" err="1">
                <a:solidFill>
                  <a:srgbClr val="000000"/>
                </a:solidFill>
                <a:latin typeface="ArialUnicodeMS"/>
              </a:rPr>
              <a:t>doi</a:t>
            </a:r>
            <a:r>
              <a:rPr lang="en-US" sz="1000" dirty="0">
                <a:solidFill>
                  <a:srgbClr val="000000"/>
                </a:solidFill>
                <a:latin typeface="ArialUnicodeMS"/>
              </a:rPr>
              <a:t>: </a:t>
            </a:r>
            <a:r>
              <a:rPr lang="en-US" sz="1000" dirty="0">
                <a:solidFill>
                  <a:srgbClr val="0000FF"/>
                </a:solidFill>
                <a:latin typeface="ArialUnicodeMS"/>
              </a:rPr>
              <a:t>https://</a:t>
            </a:r>
            <a:r>
              <a:rPr lang="es-ES" sz="1000" dirty="0">
                <a:solidFill>
                  <a:srgbClr val="0000FF"/>
                </a:solidFill>
                <a:latin typeface="ArialUnicodeMS"/>
              </a:rPr>
              <a:t>doi.org/10.1016/j.jacl.2020.08.009</a:t>
            </a:r>
            <a:r>
              <a:rPr lang="es-ES" sz="1000" dirty="0">
                <a:solidFill>
                  <a:srgbClr val="000000"/>
                </a:solidFill>
                <a:latin typeface="ArialUnicodeMS"/>
              </a:rPr>
              <a:t>.</a:t>
            </a:r>
            <a:endParaRPr lang="es-ES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468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DAE1AB4-A459-471C-BD83-4D003082C8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C585391B-6301-460B-BA4A-C6E7B9BD64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30288" y="566738"/>
            <a:ext cx="11161712" cy="560387"/>
          </a:xfrm>
        </p:spPr>
        <p:txBody>
          <a:bodyPr/>
          <a:lstStyle/>
          <a:p>
            <a:r>
              <a:rPr lang="es-ES" dirty="0"/>
              <a:t>Pacientes especiales</a:t>
            </a:r>
          </a:p>
        </p:txBody>
      </p:sp>
    </p:spTree>
    <p:extLst>
      <p:ext uri="{BB962C8B-B14F-4D97-AF65-F5344CB8AC3E}">
        <p14:creationId xmlns:p14="http://schemas.microsoft.com/office/powerpoint/2010/main" val="35933726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224918"/>
              </p:ext>
            </p:extLst>
          </p:nvPr>
        </p:nvGraphicFramePr>
        <p:xfrm>
          <a:off x="1423358" y="1704471"/>
          <a:ext cx="8315865" cy="3996989"/>
        </p:xfrm>
        <a:graphic>
          <a:graphicData uri="http://schemas.openxmlformats.org/drawingml/2006/table">
            <a:tbl>
              <a:tblPr/>
              <a:tblGrid>
                <a:gridCol w="4028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7500">
                  <a:extLst>
                    <a:ext uri="{9D8B030D-6E8A-4147-A177-3AD203B41FA5}">
                      <a16:colId xmlns:a16="http://schemas.microsoft.com/office/drawing/2014/main" val="1147846429"/>
                    </a:ext>
                  </a:extLst>
                </a:gridCol>
                <a:gridCol w="2019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156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Posibles AESI emergentes del tratamiento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% (número) de Pacientes</a:t>
                      </a:r>
                      <a:endParaRPr lang="es-ES"/>
                    </a:p>
                  </a:txBody>
                  <a:tcPr marL="51435" marR="51435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marL="51435" marR="51435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Acido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 Bempedoico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N=2424</a:t>
                      </a: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Placebo</a:t>
                      </a:r>
                    </a:p>
                    <a:p>
                      <a:pPr algn="ctr"/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N=1197</a:t>
                      </a: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52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Término</a:t>
                      </a: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US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preferido</a:t>
                      </a: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US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MedDRA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56350"/>
                  </a:ext>
                </a:extLst>
              </a:tr>
              <a:tr h="5644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Debut o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empeoramiento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de Diabetes Mellitus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4.0%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(96)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5.6%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(67)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466015"/>
                  </a:ext>
                </a:extLst>
              </a:tr>
              <a:tr h="216786">
                <a:tc>
                  <a:txBody>
                    <a:bodyPr/>
                    <a:lstStyle/>
                    <a:p>
                      <a:pPr marL="173038" marR="0" indent="0" algn="l" defTabSz="685750" rtl="0" eaLnBrk="1" latinLnBrk="0" hangingPunct="1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Diabetes mellitus </a:t>
                      </a:r>
                      <a:r>
                        <a:rPr kumimoji="0" lang="en-US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tipo</a:t>
                      </a: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 2</a:t>
                      </a:r>
                    </a:p>
                  </a:txBody>
                  <a:tcPr marL="4763" marR="47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750" rtl="0" eaLnBrk="1" latinLnBrk="0" hangingPunct="1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kumimoji="0" lang="en-US" sz="12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1.1% (26)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4763" marR="4763" marT="0" marB="0" anchor="ctr">
                    <a:lnL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750" rtl="0" eaLnBrk="1" latinLnBrk="0" hangingPunct="1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1.3% (15)</a:t>
                      </a:r>
                    </a:p>
                  </a:txBody>
                  <a:tcPr marL="4763" marR="4763" marT="0" marB="0" anchor="ctr">
                    <a:lnL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304357"/>
                  </a:ext>
                </a:extLst>
              </a:tr>
              <a:tr h="216786">
                <a:tc>
                  <a:txBody>
                    <a:bodyPr/>
                    <a:lstStyle/>
                    <a:p>
                      <a:pPr marL="173038" marR="0" indent="0" algn="l" defTabSz="685750" rtl="0" eaLnBrk="1" latinLnBrk="0" hangingPunct="1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Diabetes mellitus</a:t>
                      </a:r>
                    </a:p>
                  </a:txBody>
                  <a:tcPr marL="4763" marR="47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750" rtl="0" eaLnBrk="1" latinLnBrk="0" hangingPunct="1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kumimoji="0" lang="en-US" sz="12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0.8% (20)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4763" marR="4763" marT="0" marB="0" anchor="ctr">
                    <a:lnL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750" rtl="0" eaLnBrk="1" latinLnBrk="0" hangingPunct="1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1.3% (16)</a:t>
                      </a:r>
                    </a:p>
                  </a:txBody>
                  <a:tcPr marL="4763" marR="4763" marT="0" marB="0" anchor="ctr">
                    <a:lnL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344382"/>
                  </a:ext>
                </a:extLst>
              </a:tr>
              <a:tr h="216786">
                <a:tc>
                  <a:txBody>
                    <a:bodyPr/>
                    <a:lstStyle/>
                    <a:p>
                      <a:pPr marL="173038" marR="0" indent="0" algn="l" defTabSz="685750" rtl="0" eaLnBrk="1" latinLnBrk="0" hangingPunct="1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kumimoji="0" lang="en-US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Hyperglucemia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4763" marR="47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750" rtl="0" eaLnBrk="1" latinLnBrk="0" hangingPunct="1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kumimoji="0" lang="en-US" sz="12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0.6% (15)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4763" marR="4763" marT="0" marB="0" anchor="ctr">
                    <a:lnL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750" rtl="0" eaLnBrk="1" latinLnBrk="0" hangingPunct="1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0.8% (10)</a:t>
                      </a:r>
                    </a:p>
                  </a:txBody>
                  <a:tcPr marL="4763" marR="4763" marT="0" marB="0" anchor="ctr">
                    <a:lnL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527497"/>
                  </a:ext>
                </a:extLst>
              </a:tr>
              <a:tr h="216786">
                <a:tc>
                  <a:txBody>
                    <a:bodyPr/>
                    <a:lstStyle/>
                    <a:p>
                      <a:pPr marL="173038" marR="0" indent="0" algn="l" defTabSz="685750" rtl="0" eaLnBrk="1" latinLnBrk="0" hangingPunct="1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kumimoji="0" lang="en-US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Tolerancia</a:t>
                      </a: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 a la glucose </a:t>
                      </a:r>
                      <a:r>
                        <a:rPr kumimoji="0" lang="en-US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alterada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4763" marR="47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750" rtl="0" eaLnBrk="1" latinLnBrk="0" hangingPunct="1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kumimoji="0" lang="en-US" sz="12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0.3% (7)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4763" marR="4763" marT="0" marB="0" anchor="ctr">
                    <a:lnL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750" rtl="0" eaLnBrk="1" latinLnBrk="0" hangingPunct="1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0.1% (1)</a:t>
                      </a:r>
                    </a:p>
                  </a:txBody>
                  <a:tcPr marL="4763" marR="4763" marT="0" marB="0" anchor="ctr">
                    <a:lnL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543214"/>
                  </a:ext>
                </a:extLst>
              </a:tr>
              <a:tr h="216786">
                <a:tc>
                  <a:txBody>
                    <a:bodyPr/>
                    <a:lstStyle/>
                    <a:p>
                      <a:pPr marL="173038" marR="0" indent="0" algn="l" defTabSz="685750" rtl="0" eaLnBrk="1" latinLnBrk="0" hangingPunct="1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Diabetes mellitus control </a:t>
                      </a:r>
                      <a:r>
                        <a:rPr kumimoji="0" lang="en-US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inadecuado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4763" marR="47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50" rtl="0" eaLnBrk="1" fontAlgn="auto" latinLnBrk="0" hangingPunct="1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575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Arial"/>
                        </a:rPr>
                        <a:t>0.2% (4)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575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Arial"/>
                      </a:endParaRPr>
                    </a:p>
                  </a:txBody>
                  <a:tcPr marL="4763" marR="4763" marT="0" marB="0" anchor="ctr">
                    <a:lnL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750" rtl="0" eaLnBrk="1" latinLnBrk="0" hangingPunct="1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0.4% (5)</a:t>
                      </a:r>
                    </a:p>
                  </a:txBody>
                  <a:tcPr marL="4763" marR="4763" marT="0" marB="0" anchor="ctr">
                    <a:lnL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285360"/>
                  </a:ext>
                </a:extLst>
              </a:tr>
              <a:tr h="216786">
                <a:tc>
                  <a:txBody>
                    <a:bodyPr/>
                    <a:lstStyle/>
                    <a:p>
                      <a:pPr marL="173038" marR="0" indent="0" algn="l" defTabSz="685750" rtl="0" eaLnBrk="1" latinLnBrk="0" hangingPunct="1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kumimoji="0" lang="en-US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Glucosa</a:t>
                      </a: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US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en</a:t>
                      </a: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US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ayunas</a:t>
                      </a: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US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alterada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4763" marR="47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50" rtl="0" eaLnBrk="1" fontAlgn="auto" latinLnBrk="0" hangingPunct="1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575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Arial"/>
                        </a:rPr>
                        <a:t>0.1% (2)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575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Arial"/>
                      </a:endParaRPr>
                    </a:p>
                  </a:txBody>
                  <a:tcPr marL="4763" marR="4763" marT="0" marB="0" anchor="ctr">
                    <a:lnL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750" rtl="0" eaLnBrk="1" latinLnBrk="0" hangingPunct="1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0.3% (2)</a:t>
                      </a:r>
                    </a:p>
                  </a:txBody>
                  <a:tcPr marL="4763" marR="4763" marT="0" marB="0" anchor="ctr">
                    <a:lnL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798015"/>
                  </a:ext>
                </a:extLst>
              </a:tr>
              <a:tr h="222816">
                <a:tc>
                  <a:txBody>
                    <a:bodyPr/>
                    <a:lstStyle/>
                    <a:p>
                      <a:pPr marL="173038" marR="0" lvl="0" indent="0" algn="l" defTabSz="685750" rtl="0" eaLnBrk="1" fontAlgn="auto" latinLnBrk="0" hangingPunct="1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Elevación</a:t>
                      </a: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 de la </a:t>
                      </a:r>
                      <a:r>
                        <a:rPr kumimoji="0" lang="en-US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glucosa</a:t>
                      </a: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US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en</a:t>
                      </a: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US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sangre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50" rtl="0" eaLnBrk="1" fontAlgn="auto" latinLnBrk="0" hangingPunct="1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4C575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Arial"/>
                        </a:rPr>
                        <a:t>0.7% (18)</a:t>
                      </a:r>
                      <a:endParaRPr kumimoji="0" lang="en-US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C575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Arial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50" rtl="0" eaLnBrk="1" fontAlgn="auto" latinLnBrk="0" hangingPunct="1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C575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1.0% (12)</a:t>
                      </a:r>
                      <a:endParaRPr kumimoji="0" lang="en-US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C575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Arial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254889"/>
                  </a:ext>
                </a:extLst>
              </a:tr>
              <a:tr h="222816">
                <a:tc>
                  <a:txBody>
                    <a:bodyPr/>
                    <a:lstStyle/>
                    <a:p>
                      <a:pPr marL="173038" marR="0" lvl="0" indent="0" algn="l" defTabSz="685750" rtl="0" eaLnBrk="1" fontAlgn="auto" latinLnBrk="0" hangingPunct="1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Elevación</a:t>
                      </a: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 de la </a:t>
                      </a:r>
                      <a:r>
                        <a:rPr kumimoji="0" lang="en-US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Hemoglobina</a:t>
                      </a: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US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glicosilada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50" rtl="0" eaLnBrk="1" fontAlgn="auto" latinLnBrk="0" hangingPunct="1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4C575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Arial"/>
                        </a:rPr>
                        <a:t>&lt;0.1% (1)</a:t>
                      </a:r>
                      <a:endParaRPr kumimoji="0" lang="en-US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C575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Arial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50" rtl="0" eaLnBrk="1" fontAlgn="auto" latinLnBrk="0" hangingPunct="1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C575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Arial"/>
                        </a:rPr>
                        <a:t> 0.5% (6)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649212"/>
                  </a:ext>
                </a:extLst>
              </a:tr>
              <a:tr h="222816">
                <a:tc>
                  <a:txBody>
                    <a:bodyPr/>
                    <a:lstStyle/>
                    <a:p>
                      <a:pPr marL="173038" marR="0" lvl="0" indent="0" algn="l" defTabSz="685750" rtl="0" eaLnBrk="1" fontAlgn="auto" latinLnBrk="0" hangingPunct="1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Glucosa</a:t>
                      </a: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US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en</a:t>
                      </a: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US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sangre</a:t>
                      </a: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US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anormal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50" rtl="0" eaLnBrk="1" fontAlgn="auto" latinLnBrk="0" hangingPunct="1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4C575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&lt;0.1% (1)</a:t>
                      </a:r>
                      <a:endParaRPr kumimoji="0" lang="en-US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C575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750" rtl="0" eaLnBrk="1" latinLnBrk="0" hangingPunct="1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0.1% (1)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70205"/>
                  </a:ext>
                </a:extLst>
              </a:tr>
              <a:tr h="222816">
                <a:tc>
                  <a:txBody>
                    <a:bodyPr/>
                    <a:lstStyle/>
                    <a:p>
                      <a:pPr marL="173038" marR="0" lvl="0" indent="0" algn="l" defTabSz="685750" rtl="0" eaLnBrk="1" fontAlgn="auto" latinLnBrk="0" hangingPunct="1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Presencia</a:t>
                      </a: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 de </a:t>
                      </a:r>
                      <a:r>
                        <a:rPr kumimoji="0" lang="en-US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glucosa</a:t>
                      </a: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US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en</a:t>
                      </a: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US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orina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50" rtl="0" eaLnBrk="1" fontAlgn="auto" latinLnBrk="0" hangingPunct="1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4C575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Arial"/>
                        </a:rPr>
                        <a:t>0</a:t>
                      </a:r>
                      <a:endParaRPr kumimoji="0" lang="en-US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C575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Arial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750" rtl="0" eaLnBrk="1" latinLnBrk="0" hangingPunct="1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0.1% (1)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880913"/>
                  </a:ext>
                </a:extLst>
              </a:tr>
              <a:tr h="222816">
                <a:tc>
                  <a:txBody>
                    <a:bodyPr/>
                    <a:lstStyle/>
                    <a:p>
                      <a:pPr marL="173038" marR="0" lvl="0" indent="0" algn="l" defTabSz="685750" rtl="0" eaLnBrk="1" fontAlgn="auto" latinLnBrk="0" hangingPunct="1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Glucosuria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50" rtl="0" eaLnBrk="1" fontAlgn="auto" latinLnBrk="0" hangingPunct="1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C575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&lt;0.1% (1)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50" rtl="0" eaLnBrk="1" fontAlgn="auto" latinLnBrk="0" hangingPunct="1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C575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Arial"/>
                        </a:rPr>
                        <a:t>0.2% (2)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948901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342875"/>
            <a:fld id="{040F5523-E37E-4041-88AB-B7187A588885}" type="slidenum">
              <a:rPr lang="en-US">
                <a:solidFill>
                  <a:srgbClr val="FFFFFF"/>
                </a:solidFill>
              </a:rPr>
              <a:pPr defTabSz="342875"/>
              <a:t>25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04461" y="969995"/>
            <a:ext cx="11365714" cy="320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/>
          <a:p>
            <a:pPr marL="418429" indent="-209215" defTabSz="913074" eaLnBrk="0" hangingPunct="0">
              <a:lnSpc>
                <a:spcPct val="90000"/>
              </a:lnSpc>
              <a:spcBef>
                <a:spcPts val="293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rPr lang="en-US" sz="1600" b="1" dirty="0" err="1">
                <a:latin typeface="+mn-lt"/>
                <a:cs typeface="+mn-cs"/>
              </a:rPr>
              <a:t>inicio</a:t>
            </a:r>
            <a:r>
              <a:rPr lang="en-US" sz="1600" b="1" dirty="0">
                <a:latin typeface="+mn-lt"/>
                <a:cs typeface="+mn-cs"/>
              </a:rPr>
              <a:t> de diabetes mellitus / </a:t>
            </a:r>
            <a:r>
              <a:rPr lang="en-US" sz="1600" b="1" dirty="0" err="1">
                <a:latin typeface="+mn-lt"/>
                <a:cs typeface="+mn-cs"/>
              </a:rPr>
              <a:t>hiperglucemia</a:t>
            </a:r>
            <a:r>
              <a:rPr lang="en-US" sz="1600" b="1" dirty="0">
                <a:latin typeface="+mn-lt"/>
                <a:cs typeface="+mn-cs"/>
              </a:rPr>
              <a:t> (N = 3,621)</a:t>
            </a:r>
            <a:endParaRPr lang="es-ES" sz="1600" b="1" dirty="0">
              <a:latin typeface="+mn-lt"/>
              <a:cs typeface="+mn-cs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8F0F51E-CD9F-4DF1-A0CA-CF2DCE3A2042}"/>
              </a:ext>
            </a:extLst>
          </p:cNvPr>
          <p:cNvSpPr txBox="1">
            <a:spLocks/>
          </p:cNvSpPr>
          <p:nvPr/>
        </p:nvSpPr>
        <p:spPr bwMode="auto">
          <a:xfrm>
            <a:off x="1007706" y="326015"/>
            <a:ext cx="104838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72000" tIns="72000" rIns="72000" bIns="72000" numCol="1" anchor="b" anchorCtr="0" compatLnSpc="1">
            <a:prstTxWarp prst="textNoShape">
              <a:avLst/>
            </a:prstTxWarp>
            <a:spAutoFit/>
          </a:bodyPr>
          <a:lstStyle>
            <a:lvl1pPr algn="l" defTabSz="913074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94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913074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94" b="1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algn="l" defTabSz="913074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94" b="1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algn="l" defTabSz="913074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94" b="1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algn="l" defTabSz="913074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94" b="1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414772" algn="l" defTabSz="913074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94" b="1"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829544" algn="l" defTabSz="913074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94" b="1"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1244316" algn="l" defTabSz="913074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94" b="1"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1659087" algn="l" defTabSz="913074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94" b="1"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sz="2400" dirty="0"/>
              <a:t>Paciente Diabético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465A8BF-DFAD-4019-A58F-6E917FB35265}"/>
              </a:ext>
            </a:extLst>
          </p:cNvPr>
          <p:cNvSpPr/>
          <p:nvPr/>
        </p:nvSpPr>
        <p:spPr>
          <a:xfrm>
            <a:off x="230124" y="6331898"/>
            <a:ext cx="117317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000" dirty="0" err="1">
                <a:solidFill>
                  <a:srgbClr val="000000"/>
                </a:solidFill>
                <a:latin typeface="ArialUnicodeMS"/>
              </a:rPr>
              <a:t>Bays</a:t>
            </a:r>
            <a:r>
              <a:rPr lang="es-ES" sz="1000" dirty="0">
                <a:solidFill>
                  <a:srgbClr val="000000"/>
                </a:solidFill>
                <a:latin typeface="ArialUnicodeMS"/>
              </a:rPr>
              <a:t> HE, et al, </a:t>
            </a:r>
            <a:r>
              <a:rPr lang="es-ES" sz="1000" dirty="0" err="1">
                <a:solidFill>
                  <a:srgbClr val="000000"/>
                </a:solidFill>
                <a:latin typeface="ArialUnicodeMS"/>
              </a:rPr>
              <a:t>Bempedoic</a:t>
            </a:r>
            <a:r>
              <a:rPr lang="es-ES" sz="1000" dirty="0">
                <a:solidFill>
                  <a:srgbClr val="000000"/>
                </a:solidFill>
                <a:latin typeface="ArialUnicodeMS"/>
              </a:rPr>
              <a:t> </a:t>
            </a:r>
            <a:r>
              <a:rPr lang="es-ES" sz="1000" dirty="0" err="1">
                <a:solidFill>
                  <a:srgbClr val="000000"/>
                </a:solidFill>
                <a:latin typeface="ArialUnicodeMS"/>
              </a:rPr>
              <a:t>acid</a:t>
            </a:r>
            <a:r>
              <a:rPr lang="es-ES" sz="1000" dirty="0">
                <a:solidFill>
                  <a:srgbClr val="000000"/>
                </a:solidFill>
                <a:latin typeface="ArialUnicodeMS"/>
              </a:rPr>
              <a:t> safety </a:t>
            </a:r>
            <a:r>
              <a:rPr lang="en-US" sz="1000" dirty="0">
                <a:solidFill>
                  <a:srgbClr val="000000"/>
                </a:solidFill>
                <a:latin typeface="ArialUnicodeMS"/>
              </a:rPr>
              <a:t>analysis: Pooled data from four phase 3 clinical trials, </a:t>
            </a:r>
            <a:r>
              <a:rPr lang="en-US" sz="1000" i="1" dirty="0">
                <a:solidFill>
                  <a:srgbClr val="000000"/>
                </a:solidFill>
                <a:latin typeface="Arial,Italic"/>
              </a:rPr>
              <a:t>Journal of Clinical Lipidology </a:t>
            </a:r>
            <a:r>
              <a:rPr lang="en-US" sz="1000" dirty="0">
                <a:solidFill>
                  <a:srgbClr val="000000"/>
                </a:solidFill>
                <a:latin typeface="ArialUnicodeMS"/>
              </a:rPr>
              <a:t>(2020), </a:t>
            </a:r>
            <a:r>
              <a:rPr lang="en-US" sz="1000" dirty="0" err="1">
                <a:solidFill>
                  <a:srgbClr val="000000"/>
                </a:solidFill>
                <a:latin typeface="ArialUnicodeMS"/>
              </a:rPr>
              <a:t>doi</a:t>
            </a:r>
            <a:r>
              <a:rPr lang="en-US" sz="1000" dirty="0">
                <a:solidFill>
                  <a:srgbClr val="000000"/>
                </a:solidFill>
                <a:latin typeface="ArialUnicodeMS"/>
              </a:rPr>
              <a:t>: </a:t>
            </a:r>
            <a:r>
              <a:rPr lang="en-US" sz="1000" dirty="0">
                <a:solidFill>
                  <a:srgbClr val="0000FF"/>
                </a:solidFill>
                <a:latin typeface="ArialUnicodeMS"/>
              </a:rPr>
              <a:t>https://</a:t>
            </a:r>
            <a:r>
              <a:rPr lang="es-ES" sz="1000" dirty="0">
                <a:solidFill>
                  <a:srgbClr val="0000FF"/>
                </a:solidFill>
                <a:latin typeface="ArialUnicodeMS"/>
              </a:rPr>
              <a:t>doi.org/10.1016/j.jacl.2020.08.009</a:t>
            </a:r>
            <a:r>
              <a:rPr lang="es-ES" sz="1000" dirty="0">
                <a:solidFill>
                  <a:srgbClr val="000000"/>
                </a:solidFill>
                <a:latin typeface="ArialUnicodeMS"/>
              </a:rPr>
              <a:t>.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389873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071776"/>
              </p:ext>
            </p:extLst>
          </p:nvPr>
        </p:nvGraphicFramePr>
        <p:xfrm>
          <a:off x="2927726" y="1642968"/>
          <a:ext cx="6811496" cy="990600"/>
        </p:xfrm>
        <a:graphic>
          <a:graphicData uri="http://schemas.openxmlformats.org/drawingml/2006/table">
            <a:tbl>
              <a:tblPr firstRow="1" firstCol="1" bandRow="1"/>
              <a:tblGrid>
                <a:gridCol w="2541421">
                  <a:extLst>
                    <a:ext uri="{9D8B030D-6E8A-4147-A177-3AD203B41FA5}">
                      <a16:colId xmlns:a16="http://schemas.microsoft.com/office/drawing/2014/main" val="3896775572"/>
                    </a:ext>
                  </a:extLst>
                </a:gridCol>
                <a:gridCol w="2544792">
                  <a:extLst>
                    <a:ext uri="{9D8B030D-6E8A-4147-A177-3AD203B41FA5}">
                      <a16:colId xmlns:a16="http://schemas.microsoft.com/office/drawing/2014/main" val="1990943806"/>
                    </a:ext>
                  </a:extLst>
                </a:gridCol>
                <a:gridCol w="17252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8486" marR="28486" marT="0" marB="0" anchor="ctr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Acido</a:t>
                      </a: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Bempedoico  </a:t>
                      </a:r>
                      <a:b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(N=2424)</a:t>
                      </a:r>
                    </a:p>
                  </a:txBody>
                  <a:tcPr marL="28486" marR="28486" marT="0" marB="0" anchor="ctr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Placebo </a:t>
                      </a:r>
                      <a:b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(N=1197)</a:t>
                      </a:r>
                    </a:p>
                  </a:txBody>
                  <a:tcPr marL="28486" marR="28486" marT="0" marB="0" anchor="ctr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18057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Elevación</a:t>
                      </a: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Acido</a:t>
                      </a: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Urico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2.1% (51)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0.5% (6)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50432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baseline="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Gota</a:t>
                      </a:r>
                      <a:endParaRPr lang="en-US" sz="1400" b="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1.4% (33)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0.4% (5)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073164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771005" y="1054133"/>
            <a:ext cx="109572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/>
              <a:t>Elevaciones</a:t>
            </a:r>
            <a:r>
              <a:rPr lang="en-US" sz="1600" b="1" dirty="0"/>
              <a:t> de </a:t>
            </a:r>
            <a:r>
              <a:rPr lang="en-US" sz="1600" b="1" dirty="0" err="1"/>
              <a:t>ácido</a:t>
            </a:r>
            <a:r>
              <a:rPr lang="en-US" sz="1600" b="1" dirty="0"/>
              <a:t> </a:t>
            </a:r>
            <a:r>
              <a:rPr lang="en-US" sz="1600" b="1" dirty="0" err="1"/>
              <a:t>úrico</a:t>
            </a:r>
            <a:r>
              <a:rPr lang="en-US" sz="1600" b="1" dirty="0"/>
              <a:t> / </a:t>
            </a:r>
            <a:r>
              <a:rPr lang="en-US" sz="1600" b="1" dirty="0" err="1"/>
              <a:t>gota</a:t>
            </a:r>
            <a:endParaRPr lang="es-ES" sz="1600" b="1" dirty="0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D8F0F51E-CD9F-4DF1-A0CA-CF2DCE3A2042}"/>
              </a:ext>
            </a:extLst>
          </p:cNvPr>
          <p:cNvSpPr txBox="1">
            <a:spLocks/>
          </p:cNvSpPr>
          <p:nvPr/>
        </p:nvSpPr>
        <p:spPr bwMode="auto">
          <a:xfrm>
            <a:off x="1007706" y="326047"/>
            <a:ext cx="10483850" cy="47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72000" tIns="72000" rIns="72000" bIns="72000" numCol="1" anchor="b" anchorCtr="0" compatLnSpc="1">
            <a:prstTxWarp prst="textNoShape">
              <a:avLst/>
            </a:prstTxWarp>
            <a:spAutoFit/>
          </a:bodyPr>
          <a:lstStyle>
            <a:lvl1pPr algn="l" defTabSz="913074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94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913074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94" b="1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algn="l" defTabSz="913074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94" b="1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algn="l" defTabSz="913074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94" b="1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algn="l" defTabSz="913074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94" b="1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414772" algn="l" defTabSz="913074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94" b="1"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829544" algn="l" defTabSz="913074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94" b="1"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1244316" algn="l" defTabSz="913074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94" b="1"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1659087" algn="l" defTabSz="913074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94" b="1"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sz="2400" dirty="0"/>
              <a:t>Paciente con gota previa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2183" y="3064235"/>
            <a:ext cx="111625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/>
              <a:t>Ac. Bempedoico entra en competencia por mecanismos específicos de transporte renal.</a:t>
            </a:r>
          </a:p>
          <a:p>
            <a:pPr algn="ctr"/>
            <a:r>
              <a:rPr lang="es-ES" sz="1400" dirty="0"/>
              <a:t>Totalmente reversible tras la interrupción del tratamiento.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455521" y="-36121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dirty="0"/>
          </a:p>
        </p:txBody>
      </p:sp>
      <p:graphicFrame>
        <p:nvGraphicFramePr>
          <p:cNvPr id="13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308014"/>
              </p:ext>
            </p:extLst>
          </p:nvPr>
        </p:nvGraphicFramePr>
        <p:xfrm>
          <a:off x="973200" y="4305116"/>
          <a:ext cx="10720548" cy="1333500"/>
        </p:xfrm>
        <a:graphic>
          <a:graphicData uri="http://schemas.openxmlformats.org/drawingml/2006/table">
            <a:tbl>
              <a:tblPr firstRow="1" firstCol="1" bandRow="1"/>
              <a:tblGrid>
                <a:gridCol w="1899396">
                  <a:extLst>
                    <a:ext uri="{9D8B030D-6E8A-4147-A177-3AD203B41FA5}">
                      <a16:colId xmlns:a16="http://schemas.microsoft.com/office/drawing/2014/main" val="3896775572"/>
                    </a:ext>
                  </a:extLst>
                </a:gridCol>
                <a:gridCol w="2441276">
                  <a:extLst>
                    <a:ext uri="{9D8B030D-6E8A-4147-A177-3AD203B41FA5}">
                      <a16:colId xmlns:a16="http://schemas.microsoft.com/office/drawing/2014/main" val="1990943806"/>
                    </a:ext>
                  </a:extLst>
                </a:gridCol>
                <a:gridCol w="20358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37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002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8486" marR="28486" marT="0" marB="0" anchor="ctr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Pacientes</a:t>
                      </a: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CON GOTA previa</a:t>
                      </a:r>
                    </a:p>
                  </a:txBody>
                  <a:tcPr marL="28486" marR="28486" marT="0" marB="0" anchor="ctr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8486" marR="28486" marT="0" marB="0" anchor="ctr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Pacientes</a:t>
                      </a: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SIN </a:t>
                      </a:r>
                      <a:r>
                        <a:rPr kumimoji="0" lang="en-US" sz="14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gota</a:t>
                      </a: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previa</a:t>
                      </a:r>
                    </a:p>
                  </a:txBody>
                  <a:tcPr marL="28486" marR="28486" marT="0" marB="0" anchor="ctr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8486" marR="28486" marT="0" marB="0" anchor="ctr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8486" marR="28486" marT="0" marB="0" anchor="ctr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Acido</a:t>
                      </a: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Bempedoico</a:t>
                      </a:r>
                      <a:b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(N=2424)</a:t>
                      </a:r>
                    </a:p>
                  </a:txBody>
                  <a:tcPr marL="28486" marR="28486" marT="0" marB="0" anchor="ctr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Placebo </a:t>
                      </a:r>
                      <a:b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(N=1197)</a:t>
                      </a:r>
                    </a:p>
                  </a:txBody>
                  <a:tcPr marL="28486" marR="28486" marT="0" marB="0" anchor="ctr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Acido</a:t>
                      </a: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Bempedoico  </a:t>
                      </a:r>
                      <a:b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(N=2424)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8486" marR="28486" marT="0" marB="0" anchor="ctr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Placebo </a:t>
                      </a:r>
                      <a:b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(N=1197)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8486" marR="28486" marT="0" marB="0" anchor="ctr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18057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baseline="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Gota</a:t>
                      </a:r>
                      <a:endParaRPr lang="en-US" sz="1400" b="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11,2 %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073164"/>
                  </a:ext>
                </a:extLst>
              </a:tr>
            </a:tbl>
          </a:graphicData>
        </a:graphic>
      </p:graphicFrame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217F427-F1FA-4CD5-A833-5C94120DD4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19784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02EB163-3C9A-41C8-9327-270C515C7C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0922F3B-22DB-4A6D-8341-EF258D4A3E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39" t="29382" r="29094" b="15372"/>
          <a:stretch/>
        </p:blipFill>
        <p:spPr>
          <a:xfrm>
            <a:off x="2430652" y="152752"/>
            <a:ext cx="7330695" cy="596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9024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DAE1AB4-A459-471C-BD83-4D003082C8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C585391B-6301-460B-BA4A-C6E7B9BD64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30288" y="566738"/>
            <a:ext cx="11161712" cy="560387"/>
          </a:xfrm>
        </p:spPr>
        <p:txBody>
          <a:bodyPr/>
          <a:lstStyle/>
          <a:p>
            <a:r>
              <a:rPr lang="es-ES" dirty="0"/>
              <a:t>FICHA TECNICA</a:t>
            </a:r>
          </a:p>
        </p:txBody>
      </p:sp>
    </p:spTree>
    <p:extLst>
      <p:ext uri="{BB962C8B-B14F-4D97-AF65-F5344CB8AC3E}">
        <p14:creationId xmlns:p14="http://schemas.microsoft.com/office/powerpoint/2010/main" val="27919055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2DF027-13A3-42BE-B3DA-F4FFA4BD7B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30288" y="566738"/>
            <a:ext cx="10237871" cy="1253595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Indicaciones terapéuticas 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sz="3600" b="0" dirty="0">
                <a:solidFill>
                  <a:schemeClr val="bg1"/>
                </a:solidFill>
              </a:rPr>
              <a:t>(Ficha técnica)</a:t>
            </a:r>
            <a:endParaRPr lang="es-ES" b="0" dirty="0">
              <a:solidFill>
                <a:schemeClr val="bg1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553F6B8-78A8-4A72-9FC8-F836B3B3BBDC}"/>
              </a:ext>
            </a:extLst>
          </p:cNvPr>
          <p:cNvSpPr/>
          <p:nvPr/>
        </p:nvSpPr>
        <p:spPr>
          <a:xfrm>
            <a:off x="923840" y="2395284"/>
            <a:ext cx="1034431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Adultos con hipercolesterolemia primaria (familiar y no familiar heterocigótica) o dislipidemia mixta, como adyuvante a la dieta: </a:t>
            </a:r>
          </a:p>
          <a:p>
            <a:pPr algn="just"/>
            <a:endParaRPr lang="es-E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E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En combinación con una estatina, o una estatina con otros tratamientos, para la reducción de los lípidos en pacientes que no puedan alcanzar sus objetivos de c-LDL con la dosis máxima tolerada de una estatina (ver las secciones 4.2, 4.3 y 4.4), o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En monoterapia, o en combinación con otros tratamientos, para la reducción de los lípidos en pacientes intolerantes a las estatinas o en los que esté contraindicada una estatina. </a:t>
            </a:r>
          </a:p>
        </p:txBody>
      </p:sp>
    </p:spTree>
    <p:extLst>
      <p:ext uri="{BB962C8B-B14F-4D97-AF65-F5344CB8AC3E}">
        <p14:creationId xmlns:p14="http://schemas.microsoft.com/office/powerpoint/2010/main" val="3819069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1E9A1B65-FC01-4977-92F2-0655FC64C1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B97B84F-AE0F-457D-8555-DC5527B9414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08088" y="575205"/>
            <a:ext cx="9586744" cy="560387"/>
          </a:xfrm>
        </p:spPr>
        <p:txBody>
          <a:bodyPr/>
          <a:lstStyle/>
          <a:p>
            <a:r>
              <a:rPr lang="es-ES" dirty="0"/>
              <a:t>Presentaciones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FCB61107-FB96-4DA8-A10F-1D90927291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088339"/>
              </p:ext>
            </p:extLst>
          </p:nvPr>
        </p:nvGraphicFramePr>
        <p:xfrm>
          <a:off x="1208088" y="2241170"/>
          <a:ext cx="9586744" cy="2936240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2231794">
                  <a:extLst>
                    <a:ext uri="{9D8B030D-6E8A-4147-A177-3AD203B41FA5}">
                      <a16:colId xmlns:a16="http://schemas.microsoft.com/office/drawing/2014/main" val="2739127041"/>
                    </a:ext>
                  </a:extLst>
                </a:gridCol>
                <a:gridCol w="3677475">
                  <a:extLst>
                    <a:ext uri="{9D8B030D-6E8A-4147-A177-3AD203B41FA5}">
                      <a16:colId xmlns:a16="http://schemas.microsoft.com/office/drawing/2014/main" val="1668419232"/>
                    </a:ext>
                  </a:extLst>
                </a:gridCol>
                <a:gridCol w="3677475">
                  <a:extLst>
                    <a:ext uri="{9D8B030D-6E8A-4147-A177-3AD203B41FA5}">
                      <a16:colId xmlns:a16="http://schemas.microsoft.com/office/drawing/2014/main" val="7241726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s-ES_tradnl" sz="1800">
                          <a:effectLst/>
                        </a:rPr>
                        <a:t> </a:t>
                      </a:r>
                      <a:endParaRPr lang="es-ES" sz="2800">
                        <a:solidFill>
                          <a:srgbClr val="2B3A4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s-ES_tradnl" sz="1800" dirty="0">
                          <a:effectLst/>
                        </a:rPr>
                        <a:t>Ácido </a:t>
                      </a:r>
                      <a:r>
                        <a:rPr lang="es-ES_tradnl" sz="1800" dirty="0" err="1">
                          <a:effectLst/>
                        </a:rPr>
                        <a:t>bempedoico</a:t>
                      </a:r>
                      <a:endParaRPr lang="es-ES" sz="28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s-ES_tradnl" sz="1800" dirty="0">
                          <a:effectLst/>
                        </a:rPr>
                        <a:t>Ácido </a:t>
                      </a:r>
                      <a:r>
                        <a:rPr lang="es-ES_tradnl" sz="1800" dirty="0" err="1">
                          <a:effectLst/>
                        </a:rPr>
                        <a:t>bempedoico</a:t>
                      </a:r>
                      <a:r>
                        <a:rPr lang="es-ES_tradnl" sz="1800" dirty="0">
                          <a:effectLst/>
                        </a:rPr>
                        <a:t> + EZE</a:t>
                      </a:r>
                      <a:endParaRPr lang="es-ES" sz="28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8590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es-ES_tradnl" sz="1800">
                          <a:effectLst/>
                        </a:rPr>
                        <a:t>Especialidad</a:t>
                      </a:r>
                      <a:endParaRPr lang="es-ES" sz="2800">
                        <a:solidFill>
                          <a:srgbClr val="2B3A4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s-ES_tradnl" sz="1800">
                          <a:effectLst/>
                        </a:rPr>
                        <a:t>Nilemdo</a:t>
                      </a:r>
                      <a:r>
                        <a:rPr lang="es-ES_tradnl" sz="1800" baseline="30000">
                          <a:effectLst/>
                        </a:rPr>
                        <a:t>®</a:t>
                      </a:r>
                      <a:endParaRPr lang="es-ES" sz="2800">
                        <a:solidFill>
                          <a:srgbClr val="2B3A4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s-ES_tradnl" sz="1800">
                          <a:effectLst/>
                        </a:rPr>
                        <a:t>Nustendi</a:t>
                      </a:r>
                      <a:r>
                        <a:rPr lang="es-ES_tradnl" sz="1800" baseline="30000">
                          <a:effectLst/>
                        </a:rPr>
                        <a:t>®</a:t>
                      </a:r>
                      <a:endParaRPr lang="es-ES" sz="2800">
                        <a:solidFill>
                          <a:srgbClr val="2B3A4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028945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es-ES_tradnl" sz="1800">
                          <a:effectLst/>
                        </a:rPr>
                        <a:t>Principio activo</a:t>
                      </a:r>
                      <a:endParaRPr lang="es-ES" sz="2800">
                        <a:solidFill>
                          <a:srgbClr val="2B3A4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es-ES_tradnl" sz="1800">
                          <a:effectLst/>
                        </a:rPr>
                        <a:t>Ácido Bempedoico</a:t>
                      </a:r>
                      <a:endParaRPr lang="es-ES" sz="2800">
                        <a:solidFill>
                          <a:srgbClr val="2B3A4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es-ES_tradnl" sz="1800">
                          <a:effectLst/>
                        </a:rPr>
                        <a:t>Ácido Bempedoico + ezetimiba</a:t>
                      </a:r>
                      <a:endParaRPr lang="es-ES" sz="2800">
                        <a:solidFill>
                          <a:srgbClr val="2B3A4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47481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es-ES_tradnl" sz="1800">
                          <a:effectLst/>
                        </a:rPr>
                        <a:t>Forma farmacéutica</a:t>
                      </a:r>
                      <a:endParaRPr lang="es-ES" sz="2800">
                        <a:solidFill>
                          <a:srgbClr val="2B3A4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es-ES_tradnl" sz="1800">
                          <a:effectLst/>
                        </a:rPr>
                        <a:t>Comprimidos</a:t>
                      </a:r>
                      <a:endParaRPr lang="es-ES" sz="2800">
                        <a:solidFill>
                          <a:srgbClr val="2B3A4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es-ES_tradnl" sz="1800">
                          <a:effectLst/>
                        </a:rPr>
                        <a:t>Comprimidos</a:t>
                      </a:r>
                      <a:endParaRPr lang="es-ES" sz="2800">
                        <a:solidFill>
                          <a:srgbClr val="2B3A4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40212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es-ES_tradnl" sz="1800" dirty="0">
                          <a:effectLst/>
                        </a:rPr>
                        <a:t>Dosis</a:t>
                      </a:r>
                      <a:endParaRPr lang="es-ES" sz="2800" dirty="0">
                        <a:solidFill>
                          <a:srgbClr val="2B3A4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es-ES_tradnl" sz="1800">
                          <a:effectLst/>
                        </a:rPr>
                        <a:t>180 mg</a:t>
                      </a:r>
                      <a:endParaRPr lang="es-ES" sz="2800">
                        <a:solidFill>
                          <a:srgbClr val="2B3A4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es-ES_tradnl" sz="1800">
                          <a:effectLst/>
                        </a:rPr>
                        <a:t>180 mg + 10 mg</a:t>
                      </a:r>
                      <a:endParaRPr lang="es-ES" sz="2800">
                        <a:solidFill>
                          <a:srgbClr val="2B3A4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82113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Posología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1 vez al día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1 vez al día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679205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s-ES_tradnl" sz="1800">
                          <a:effectLst/>
                        </a:rPr>
                        <a:t>Envase</a:t>
                      </a:r>
                      <a:endParaRPr lang="es-ES" sz="2800">
                        <a:solidFill>
                          <a:srgbClr val="2B3A4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s-ES_tradnl" sz="1800" dirty="0">
                          <a:effectLst/>
                        </a:rPr>
                        <a:t>28 comprimidos</a:t>
                      </a:r>
                      <a:endParaRPr lang="es-ES" sz="2800" dirty="0">
                        <a:solidFill>
                          <a:srgbClr val="2B3A4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s-ES_tradnl" sz="1800" dirty="0">
                          <a:effectLst/>
                        </a:rPr>
                        <a:t>28 comprimidos</a:t>
                      </a:r>
                      <a:endParaRPr lang="es-ES" sz="2800" dirty="0">
                        <a:solidFill>
                          <a:srgbClr val="2B3A4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28113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86167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FC979A5-79A2-4EC6-8A43-9B5DD10C0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70" y="2391339"/>
            <a:ext cx="11341275" cy="2228428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560066EB-BE9D-4AB0-AB2E-C27C3EE43DC0}"/>
              </a:ext>
            </a:extLst>
          </p:cNvPr>
          <p:cNvSpPr/>
          <p:nvPr/>
        </p:nvSpPr>
        <p:spPr>
          <a:xfrm>
            <a:off x="1361440" y="4057227"/>
            <a:ext cx="5621867" cy="406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7" name="Grupo">
            <a:extLst>
              <a:ext uri="{FF2B5EF4-FFF2-40B4-BE49-F238E27FC236}">
                <a16:creationId xmlns:a16="http://schemas.microsoft.com/office/drawing/2014/main" id="{D79F62FD-207C-48D1-9E9B-1E172314C378}"/>
              </a:ext>
            </a:extLst>
          </p:cNvPr>
          <p:cNvGrpSpPr/>
          <p:nvPr/>
        </p:nvGrpSpPr>
        <p:grpSpPr>
          <a:xfrm>
            <a:off x="85" y="-34233"/>
            <a:ext cx="2248356" cy="2247647"/>
            <a:chOff x="0" y="0"/>
            <a:chExt cx="4496710" cy="4495291"/>
          </a:xfrm>
        </p:grpSpPr>
        <p:sp>
          <p:nvSpPr>
            <p:cNvPr id="8" name="Rectángulo">
              <a:extLst>
                <a:ext uri="{FF2B5EF4-FFF2-40B4-BE49-F238E27FC236}">
                  <a16:creationId xmlns:a16="http://schemas.microsoft.com/office/drawing/2014/main" id="{226DA7E4-5D49-458C-90C9-DAE1C8ECB938}"/>
                </a:ext>
              </a:extLst>
            </p:cNvPr>
            <p:cNvSpPr/>
            <p:nvPr/>
          </p:nvSpPr>
          <p:spPr>
            <a:xfrm>
              <a:off x="1419" y="0"/>
              <a:ext cx="4495292" cy="521488"/>
            </a:xfrm>
            <a:prstGeom prst="rect">
              <a:avLst/>
            </a:prstGeom>
            <a:solidFill>
              <a:srgbClr val="204E9A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410766" fontAlgn="auto" hangingPunct="0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500" kern="0">
                <a:solidFill>
                  <a:srgbClr val="FFFFFF"/>
                </a:solidFill>
                <a:latin typeface="Helvetica Neue Medium"/>
                <a:sym typeface="Helvetica Neue Medium"/>
              </a:endParaRPr>
            </a:p>
          </p:txBody>
        </p:sp>
        <p:sp>
          <p:nvSpPr>
            <p:cNvPr id="9" name="Rectángulo">
              <a:extLst>
                <a:ext uri="{FF2B5EF4-FFF2-40B4-BE49-F238E27FC236}">
                  <a16:creationId xmlns:a16="http://schemas.microsoft.com/office/drawing/2014/main" id="{264CAE23-6542-4544-8B32-2E98CD280FC4}"/>
                </a:ext>
              </a:extLst>
            </p:cNvPr>
            <p:cNvSpPr/>
            <p:nvPr/>
          </p:nvSpPr>
          <p:spPr>
            <a:xfrm rot="16200000">
              <a:off x="-1986902" y="1986901"/>
              <a:ext cx="4495292" cy="521489"/>
            </a:xfrm>
            <a:prstGeom prst="rect">
              <a:avLst/>
            </a:prstGeom>
            <a:solidFill>
              <a:srgbClr val="204E9A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410766" fontAlgn="auto" hangingPunct="0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500" kern="0">
                <a:solidFill>
                  <a:srgbClr val="FFFFFF"/>
                </a:solidFill>
                <a:latin typeface="Helvetica Neue Medium"/>
                <a:sym typeface="Helvetica Neue Medium"/>
              </a:endParaRPr>
            </a:p>
          </p:txBody>
        </p:sp>
      </p:grpSp>
      <p:grpSp>
        <p:nvGrpSpPr>
          <p:cNvPr id="10" name="Grupo">
            <a:extLst>
              <a:ext uri="{FF2B5EF4-FFF2-40B4-BE49-F238E27FC236}">
                <a16:creationId xmlns:a16="http://schemas.microsoft.com/office/drawing/2014/main" id="{A4725F6C-24F0-4611-AA9D-19143D472064}"/>
              </a:ext>
            </a:extLst>
          </p:cNvPr>
          <p:cNvGrpSpPr/>
          <p:nvPr/>
        </p:nvGrpSpPr>
        <p:grpSpPr>
          <a:xfrm rot="10800000">
            <a:off x="9946439" y="4610354"/>
            <a:ext cx="2248356" cy="2247646"/>
            <a:chOff x="0" y="0"/>
            <a:chExt cx="4496710" cy="4495291"/>
          </a:xfrm>
        </p:grpSpPr>
        <p:sp>
          <p:nvSpPr>
            <p:cNvPr id="11" name="Rectángulo">
              <a:extLst>
                <a:ext uri="{FF2B5EF4-FFF2-40B4-BE49-F238E27FC236}">
                  <a16:creationId xmlns:a16="http://schemas.microsoft.com/office/drawing/2014/main" id="{C2EA62F7-48CA-4AB0-AF4C-BB817FBAB7C7}"/>
                </a:ext>
              </a:extLst>
            </p:cNvPr>
            <p:cNvSpPr/>
            <p:nvPr/>
          </p:nvSpPr>
          <p:spPr>
            <a:xfrm>
              <a:off x="1419" y="0"/>
              <a:ext cx="4495292" cy="521488"/>
            </a:xfrm>
            <a:prstGeom prst="rect">
              <a:avLst/>
            </a:prstGeom>
            <a:solidFill>
              <a:srgbClr val="92B943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410766" fontAlgn="auto" hangingPunct="0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500" kern="0">
                <a:solidFill>
                  <a:srgbClr val="FFFFFF"/>
                </a:solidFill>
                <a:latin typeface="Helvetica Neue Medium"/>
                <a:sym typeface="Helvetica Neue Medium"/>
              </a:endParaRPr>
            </a:p>
          </p:txBody>
        </p:sp>
        <p:sp>
          <p:nvSpPr>
            <p:cNvPr id="12" name="Rectángulo">
              <a:extLst>
                <a:ext uri="{FF2B5EF4-FFF2-40B4-BE49-F238E27FC236}">
                  <a16:creationId xmlns:a16="http://schemas.microsoft.com/office/drawing/2014/main" id="{0F0FEA09-3A2A-4859-A13C-8F303A14A789}"/>
                </a:ext>
              </a:extLst>
            </p:cNvPr>
            <p:cNvSpPr/>
            <p:nvPr/>
          </p:nvSpPr>
          <p:spPr>
            <a:xfrm rot="16200000">
              <a:off x="-1986902" y="1986901"/>
              <a:ext cx="4495292" cy="521489"/>
            </a:xfrm>
            <a:prstGeom prst="rect">
              <a:avLst/>
            </a:prstGeom>
            <a:solidFill>
              <a:srgbClr val="92B943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410766" fontAlgn="auto" hangingPunct="0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500" kern="0">
                <a:solidFill>
                  <a:srgbClr val="FFFFFF"/>
                </a:solidFill>
                <a:latin typeface="Helvetica Neue Medium"/>
                <a:sym typeface="Helvetica Neue Medium"/>
              </a:endParaRPr>
            </a:p>
          </p:txBody>
        </p:sp>
      </p:grp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F6DBE34-8EF1-41B5-9ADA-08D15EB3BFB3}"/>
              </a:ext>
            </a:extLst>
          </p:cNvPr>
          <p:cNvSpPr/>
          <p:nvPr/>
        </p:nvSpPr>
        <p:spPr>
          <a:xfrm>
            <a:off x="604837" y="371375"/>
            <a:ext cx="1123785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s-ES" sz="2800" b="1" i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FICHA TECNICA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s-ES" sz="2800" b="1" i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Contraindicaciones</a:t>
            </a:r>
          </a:p>
        </p:txBody>
      </p:sp>
    </p:spTree>
    <p:extLst>
      <p:ext uri="{BB962C8B-B14F-4D97-AF65-F5344CB8AC3E}">
        <p14:creationId xmlns:p14="http://schemas.microsoft.com/office/powerpoint/2010/main" val="392753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19B4F14-C25C-4E52-82A7-4577C61D89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A742DEC-6530-4FB2-BDB6-B62641651F76}"/>
              </a:ext>
            </a:extLst>
          </p:cNvPr>
          <p:cNvSpPr/>
          <p:nvPr/>
        </p:nvSpPr>
        <p:spPr>
          <a:xfrm>
            <a:off x="620484" y="2841320"/>
            <a:ext cx="110816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No es necesario ajustar la dosis en los pacientes con insuficiencia renal de leve a moderada</a:t>
            </a: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</a:rPr>
              <a:t>Se dispone de </a:t>
            </a:r>
            <a:r>
              <a:rPr lang="es-E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datos limitados de pacientes con insuficiencia renal grave </a:t>
            </a: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</a:rPr>
              <a:t>(definida como una tasa de filtración glomerular estimada [</a:t>
            </a:r>
            <a:r>
              <a:rPr lang="es-E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TFGe</a:t>
            </a: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</a:rPr>
              <a:t>] &lt;30 ml/min/1,73 m</a:t>
            </a:r>
            <a:r>
              <a:rPr lang="es-ES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</a:rPr>
              <a:t>), y </a:t>
            </a:r>
            <a:r>
              <a:rPr lang="es-E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no se ha estudiado en pacientes con enfermedad renal terminal (ERT) sometidos a diálisis.</a:t>
            </a: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endParaRPr lang="es-E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C832190-7AAE-4CE3-9F38-11A4559DF57B}"/>
              </a:ext>
            </a:extLst>
          </p:cNvPr>
          <p:cNvSpPr/>
          <p:nvPr/>
        </p:nvSpPr>
        <p:spPr>
          <a:xfrm>
            <a:off x="983383" y="476869"/>
            <a:ext cx="105487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800" b="1" i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FICHA TECNICA.</a:t>
            </a:r>
          </a:p>
          <a:p>
            <a:pPr>
              <a:defRPr/>
            </a:pPr>
            <a:r>
              <a:rPr lang="es-ES" sz="2800" b="1" i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Detalle 2</a:t>
            </a:r>
            <a:endParaRPr lang="es-ES" sz="2800" dirty="0">
              <a:solidFill>
                <a:prstClr val="black"/>
              </a:solidFill>
              <a:highlight>
                <a:srgbClr val="FFFF00"/>
              </a:highlight>
              <a:cs typeface="Arial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B297E8A-1BF2-4702-AF8E-B81CCFCF5621}"/>
              </a:ext>
            </a:extLst>
          </p:cNvPr>
          <p:cNvSpPr txBox="1"/>
          <p:nvPr/>
        </p:nvSpPr>
        <p:spPr>
          <a:xfrm>
            <a:off x="2949670" y="1430976"/>
            <a:ext cx="6423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b="1" dirty="0">
                <a:solidFill>
                  <a:prstClr val="black"/>
                </a:solidFill>
              </a:rPr>
              <a:t>¿Qué hacer con los pacientes con Fallo renal?</a:t>
            </a:r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5917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baseline="30000" dirty="0" err="1"/>
              <a:t>a</a:t>
            </a:r>
            <a:r>
              <a:rPr lang="en-GB" dirty="0" err="1"/>
              <a:t>Includes</a:t>
            </a:r>
            <a:r>
              <a:rPr lang="en-GB" dirty="0"/>
              <a:t> preferred term for blood </a:t>
            </a:r>
            <a:r>
              <a:rPr lang="en-GB" dirty="0" err="1"/>
              <a:t>creatine</a:t>
            </a:r>
            <a:r>
              <a:rPr lang="en-GB" dirty="0"/>
              <a:t> phosphokinase increased.  OLE, open-label extension. </a:t>
            </a:r>
            <a:br>
              <a:rPr lang="en-GB" dirty="0"/>
            </a:br>
            <a:r>
              <a:rPr lang="en-GB" dirty="0"/>
              <a:t>Ballantyne et al. Poster presented virtually at the European Society of Cardiology Congress, 29 August – 1 September 2020.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534C8DE-26FA-47CD-8F76-94949ECE2FFD}"/>
              </a:ext>
            </a:extLst>
          </p:cNvPr>
          <p:cNvSpPr/>
          <p:nvPr/>
        </p:nvSpPr>
        <p:spPr>
          <a:xfrm>
            <a:off x="1026925" y="204726"/>
            <a:ext cx="105487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800" b="1" i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FICHA TECNICA.</a:t>
            </a:r>
          </a:p>
          <a:p>
            <a:pPr>
              <a:defRPr/>
            </a:pPr>
            <a:r>
              <a:rPr lang="es-ES" sz="2800" b="1" i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Detalle 3</a:t>
            </a:r>
            <a:endParaRPr lang="es-ES" sz="2800" dirty="0">
              <a:solidFill>
                <a:prstClr val="black"/>
              </a:solidFill>
              <a:highlight>
                <a:srgbClr val="FFFF00"/>
              </a:highlight>
              <a:cs typeface="Arial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E908571-AE7B-4E13-940F-72D28869E8E8}"/>
              </a:ext>
            </a:extLst>
          </p:cNvPr>
          <p:cNvSpPr/>
          <p:nvPr/>
        </p:nvSpPr>
        <p:spPr>
          <a:xfrm>
            <a:off x="1052325" y="1894727"/>
            <a:ext cx="103517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s-ES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prstClr val="black"/>
                </a:solidFill>
              </a:rPr>
              <a:t>En los ensayos se observó un </a:t>
            </a:r>
            <a:r>
              <a:rPr lang="es-ES" b="1" dirty="0">
                <a:solidFill>
                  <a:prstClr val="black"/>
                </a:solidFill>
              </a:rPr>
              <a:t>aumento medio de la creatinina sérica de 0,05 mg/dl </a:t>
            </a:r>
            <a:r>
              <a:rPr lang="es-ES" dirty="0">
                <a:solidFill>
                  <a:prstClr val="black"/>
                </a:solidFill>
              </a:rPr>
              <a:t>en comparación con los valores iniciales de referencia con ácido </a:t>
            </a:r>
            <a:r>
              <a:rPr lang="es-ES" dirty="0" err="1">
                <a:solidFill>
                  <a:prstClr val="black"/>
                </a:solidFill>
              </a:rPr>
              <a:t>bempedoico</a:t>
            </a:r>
            <a:r>
              <a:rPr lang="es-ES" dirty="0">
                <a:solidFill>
                  <a:prstClr val="black"/>
                </a:solidFill>
              </a:rPr>
              <a:t> en la semana 12 y no parece indicar un empeoramiento de la función renal.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ES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prstClr val="black"/>
                </a:solidFill>
              </a:rPr>
              <a:t>Las elevaciones de la creatinina sérica y del BUN normalmente se produjeron </a:t>
            </a:r>
            <a:r>
              <a:rPr lang="es-ES" b="1" dirty="0">
                <a:solidFill>
                  <a:prstClr val="black"/>
                </a:solidFill>
              </a:rPr>
              <a:t>en las cuatro primeras semanas de tratamiento, se mantuvieron estables y volvieron a los valores de base tras la suspensión del tratamiento.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ES" b="1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prstClr val="black"/>
                </a:solidFill>
              </a:rPr>
              <a:t>Las elevaciones observadas en la creatinina sérica pueden estar relacionadas con la inhibición del ácido </a:t>
            </a:r>
            <a:r>
              <a:rPr lang="es-ES" dirty="0" err="1">
                <a:solidFill>
                  <a:prstClr val="black"/>
                </a:solidFill>
              </a:rPr>
              <a:t>bempedoico</a:t>
            </a:r>
            <a:r>
              <a:rPr lang="es-ES" dirty="0">
                <a:solidFill>
                  <a:prstClr val="black"/>
                </a:solidFill>
              </a:rPr>
              <a:t> de la secreción tubular renal de creatinina dependiente del OAT2 (ver sección 4.5), lo que representa una interacción del sustrato endógeno con el fármaco</a:t>
            </a:r>
          </a:p>
          <a:p>
            <a:pPr>
              <a:defRPr/>
            </a:pPr>
            <a:endParaRPr lang="es-ES" b="1" dirty="0">
              <a:solidFill>
                <a:prstClr val="black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5B10607-0FA9-40D1-B7FF-2ECB5F64D41B}"/>
              </a:ext>
            </a:extLst>
          </p:cNvPr>
          <p:cNvSpPr txBox="1"/>
          <p:nvPr/>
        </p:nvSpPr>
        <p:spPr>
          <a:xfrm>
            <a:off x="2884357" y="1107452"/>
            <a:ext cx="6423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b="1" dirty="0">
                <a:solidFill>
                  <a:prstClr val="black"/>
                </a:solidFill>
              </a:rPr>
              <a:t>¿Existe una aumento de creatinina sérica ?</a:t>
            </a:r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8175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BCD871A-EF85-4314-9279-FEA02537B3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16958EA-D22B-4B60-A38D-8782104D5F20}"/>
              </a:ext>
            </a:extLst>
          </p:cNvPr>
          <p:cNvSpPr/>
          <p:nvPr/>
        </p:nvSpPr>
        <p:spPr>
          <a:xfrm>
            <a:off x="877660" y="2217807"/>
            <a:ext cx="1054757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</a:rPr>
              <a:t>Se observó una disminución media de la hemoglobina de 0.3g/</a:t>
            </a:r>
            <a:r>
              <a:rPr lang="es-E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dL</a:t>
            </a: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</a:rPr>
              <a:t>Causando </a:t>
            </a:r>
            <a:r>
              <a:rPr lang="es-E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anemia en el 2,5 % de los pacientes tratados con ácido </a:t>
            </a:r>
            <a:r>
              <a:rPr lang="es-E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bempedoico</a:t>
            </a: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</a:rPr>
              <a:t> frente al 1,6 % de los pacientes tratados con placebo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</a:rPr>
              <a:t>Las disminuciones de la hemoglobina normalmente se produjeron </a:t>
            </a:r>
            <a:r>
              <a:rPr lang="es-E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en las 4 primeras semanas de tratamiento y volvieron a los valores iniciales tras la suspensión del tratamiento.</a:t>
            </a: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El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descenso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hemoglobina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fue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generalmente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asintomático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y no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requirió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intervención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médica</a:t>
            </a: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</a:rPr>
              <a:t>El mecanismo por el que se produce esta disminución de hemoglobina no está bien establecido</a:t>
            </a:r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BEA5F10-8FA1-4375-893B-56E573E75B1C}"/>
              </a:ext>
            </a:extLst>
          </p:cNvPr>
          <p:cNvSpPr/>
          <p:nvPr/>
        </p:nvSpPr>
        <p:spPr>
          <a:xfrm>
            <a:off x="877660" y="337839"/>
            <a:ext cx="104366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800" b="1" i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FICHA TECNICA.</a:t>
            </a:r>
          </a:p>
          <a:p>
            <a:pPr>
              <a:defRPr/>
            </a:pPr>
            <a:r>
              <a:rPr lang="es-ES" sz="2800" b="1" i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Detalle 4</a:t>
            </a:r>
            <a:endParaRPr lang="es-ES" sz="2800" dirty="0">
              <a:solidFill>
                <a:prstClr val="black"/>
              </a:solidFill>
              <a:highlight>
                <a:srgbClr val="FFFF00"/>
              </a:highlight>
              <a:cs typeface="Arial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01A0E43-11FC-4F8C-8F2C-CF9AE8326798}"/>
              </a:ext>
            </a:extLst>
          </p:cNvPr>
          <p:cNvSpPr txBox="1"/>
          <p:nvPr/>
        </p:nvSpPr>
        <p:spPr>
          <a:xfrm>
            <a:off x="3705623" y="1524044"/>
            <a:ext cx="6423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b="1" dirty="0">
                <a:solidFill>
                  <a:prstClr val="black"/>
                </a:solidFill>
              </a:rPr>
              <a:t>¿Ac. Bempedoico Causa anemia?</a:t>
            </a:r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1822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" name="Grupo"/>
          <p:cNvGrpSpPr/>
          <p:nvPr/>
        </p:nvGrpSpPr>
        <p:grpSpPr>
          <a:xfrm>
            <a:off x="-163285" y="148335"/>
            <a:ext cx="10376807" cy="1692094"/>
            <a:chOff x="-214340" y="-7512693"/>
            <a:chExt cx="20753610" cy="3384182"/>
          </a:xfrm>
        </p:grpSpPr>
        <p:sp>
          <p:nvSpPr>
            <p:cNvPr id="513" name="cuál es el desarrollo clínico"/>
            <p:cNvSpPr txBox="1"/>
            <p:nvPr/>
          </p:nvSpPr>
          <p:spPr>
            <a:xfrm>
              <a:off x="-214340" y="-7512693"/>
              <a:ext cx="20753610" cy="19909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>
              <a:lvl1pPr>
                <a:defRPr sz="12000">
                  <a:latin typeface="Mistral"/>
                  <a:ea typeface="Mistral"/>
                  <a:cs typeface="Mistral"/>
                  <a:sym typeface="Mistral"/>
                </a:defRPr>
              </a:lvl1pPr>
            </a:lstStyle>
            <a:p>
              <a:pPr marL="0" marR="0" lvl="0" indent="0" algn="ctr" defTabSz="121917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6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sym typeface="Mistral"/>
                </a:rPr>
                <a:t>RESUMEN</a:t>
              </a:r>
              <a:r>
                <a:rPr kumimoji="0" lang="es-E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istral"/>
                  <a:sym typeface="Mistral"/>
                </a:rPr>
                <a:t> Qué puede aportar</a:t>
              </a:r>
              <a:endParaRPr kumimoji="0" sz="6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istral"/>
                <a:sym typeface="Mistral"/>
              </a:endParaRPr>
            </a:p>
          </p:txBody>
        </p:sp>
        <p:sp>
          <p:nvSpPr>
            <p:cNvPr id="514" name="del ácido bempedoico"/>
            <p:cNvSpPr txBox="1"/>
            <p:nvPr/>
          </p:nvSpPr>
          <p:spPr>
            <a:xfrm>
              <a:off x="3288443" y="-5750106"/>
              <a:ext cx="9821334" cy="16215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>
              <a:lvl1pPr>
                <a:defRPr sz="15000" spc="-300">
                  <a:solidFill>
                    <a:srgbClr val="92B943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 marL="0" marR="0" lvl="0" indent="0" algn="ctr" defTabSz="121917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4800" b="0" i="0" u="none" strike="noStrike" kern="0" cap="none" spc="-150" normalizeH="0" baseline="0" noProof="0" dirty="0" err="1">
                  <a:ln>
                    <a:noFill/>
                  </a:ln>
                  <a:solidFill>
                    <a:srgbClr val="92B943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ácido</a:t>
              </a:r>
              <a:r>
                <a:rPr kumimoji="0" sz="4800" b="0" i="0" u="none" strike="noStrike" kern="0" cap="none" spc="-150" normalizeH="0" baseline="0" noProof="0" dirty="0">
                  <a:ln>
                    <a:noFill/>
                  </a:ln>
                  <a:solidFill>
                    <a:srgbClr val="92B943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kumimoji="0" sz="4800" b="0" i="0" u="none" strike="noStrike" kern="0" cap="none" spc="-150" normalizeH="0" baseline="0" noProof="0" dirty="0" err="1">
                  <a:ln>
                    <a:noFill/>
                  </a:ln>
                  <a:solidFill>
                    <a:srgbClr val="92B943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bempedoico</a:t>
              </a:r>
              <a:endParaRPr kumimoji="0" sz="4800" b="0" i="0" u="none" strike="noStrike" kern="0" cap="none" spc="-150" normalizeH="0" baseline="0" noProof="0" dirty="0">
                <a:ln>
                  <a:noFill/>
                </a:ln>
                <a:solidFill>
                  <a:srgbClr val="92B943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0357E9AB-A601-4EDC-96D1-4BA965A5ADE2}"/>
              </a:ext>
            </a:extLst>
          </p:cNvPr>
          <p:cNvSpPr txBox="1"/>
          <p:nvPr/>
        </p:nvSpPr>
        <p:spPr>
          <a:xfrm>
            <a:off x="261257" y="2616965"/>
            <a:ext cx="1158752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6600"/>
                </a:solidFill>
              </a:rPr>
              <a:t>Reducciones significativas de LDL</a:t>
            </a:r>
          </a:p>
          <a:p>
            <a:r>
              <a:rPr lang="es-ES" sz="2000" dirty="0"/>
              <a:t>	Ac </a:t>
            </a:r>
            <a:r>
              <a:rPr lang="es-ES" sz="2000" dirty="0" err="1"/>
              <a:t>Bempedoico</a:t>
            </a:r>
            <a:r>
              <a:rPr lang="es-ES" sz="2000" dirty="0"/>
              <a:t>  : </a:t>
            </a:r>
            <a:r>
              <a:rPr lang="es-ES" sz="2000" b="1" dirty="0"/>
              <a:t>18%-28% adicional a estatinas</a:t>
            </a:r>
          </a:p>
          <a:p>
            <a:r>
              <a:rPr lang="es-ES" sz="2000" dirty="0"/>
              <a:t>	Ac </a:t>
            </a:r>
            <a:r>
              <a:rPr lang="es-ES" sz="2000" dirty="0" err="1"/>
              <a:t>Bempedoico</a:t>
            </a:r>
            <a:r>
              <a:rPr lang="es-ES" sz="2000" dirty="0"/>
              <a:t> + </a:t>
            </a:r>
            <a:r>
              <a:rPr lang="es-ES" sz="2000" dirty="0" err="1"/>
              <a:t>Ezetimibe</a:t>
            </a:r>
            <a:r>
              <a:rPr lang="es-ES" sz="2000" dirty="0"/>
              <a:t> : </a:t>
            </a:r>
            <a:r>
              <a:rPr lang="es-ES" sz="2000" b="1" dirty="0"/>
              <a:t>38% adicional a estatinas</a:t>
            </a:r>
          </a:p>
          <a:p>
            <a:r>
              <a:rPr lang="es-ES" sz="2000" dirty="0"/>
              <a:t>	Ac Bempedoico + </a:t>
            </a:r>
            <a:r>
              <a:rPr lang="es-ES" sz="2000" dirty="0" err="1"/>
              <a:t>Ezetimibe</a:t>
            </a:r>
            <a:r>
              <a:rPr lang="es-ES" sz="2000" dirty="0"/>
              <a:t> + Atorvastaina20 : </a:t>
            </a:r>
            <a:r>
              <a:rPr lang="es-ES" sz="2000" b="1" dirty="0"/>
              <a:t>superior al 60%</a:t>
            </a:r>
          </a:p>
          <a:p>
            <a:r>
              <a:rPr lang="es-ES" sz="2000" b="1" dirty="0"/>
              <a:t> </a:t>
            </a:r>
          </a:p>
          <a:p>
            <a:r>
              <a:rPr lang="es-ES" sz="2000" b="1" dirty="0">
                <a:solidFill>
                  <a:srgbClr val="006600"/>
                </a:solidFill>
              </a:rPr>
              <a:t>Perfil de seguridad sin incremento de efectos adversos ni efectos adversos graves vs placebo</a:t>
            </a:r>
          </a:p>
          <a:p>
            <a:endParaRPr lang="es-ES" b="1" dirty="0"/>
          </a:p>
          <a:p>
            <a:endParaRPr lang="es-E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rgbClr val="000099"/>
                </a:solidFill>
                <a:latin typeface="Book Antiqua" panose="02040602050305030304" pitchFamily="18" charset="0"/>
              </a:rPr>
              <a:t>Pacientes de alto y muy alto riesgo que con los tratamientos actuales y por distintos motivos no consiguen llegar a objetivo. 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9644680-3BB9-45F3-9DF3-0C5D7C97484C}"/>
              </a:ext>
            </a:extLst>
          </p:cNvPr>
          <p:cNvSpPr txBox="1"/>
          <p:nvPr/>
        </p:nvSpPr>
        <p:spPr>
          <a:xfrm>
            <a:off x="6568321" y="875481"/>
            <a:ext cx="5063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latin typeface="Mistral" panose="03090702030407020403" pitchFamily="66" charset="0"/>
              </a:rPr>
              <a:t>y en qué pacientes</a:t>
            </a:r>
          </a:p>
        </p:txBody>
      </p:sp>
    </p:spTree>
    <p:extLst>
      <p:ext uri="{BB962C8B-B14F-4D97-AF65-F5344CB8AC3E}">
        <p14:creationId xmlns:p14="http://schemas.microsoft.com/office/powerpoint/2010/main" val="3538501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76344EDC-C884-4BBF-8422-2E0E3AC457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8791843-24B7-4F74-8598-E8D107E5CC77}"/>
              </a:ext>
            </a:extLst>
          </p:cNvPr>
          <p:cNvSpPr txBox="1"/>
          <p:nvPr/>
        </p:nvSpPr>
        <p:spPr>
          <a:xfrm>
            <a:off x="1985818" y="3556000"/>
            <a:ext cx="4747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Dra. Amparo Oliver</a:t>
            </a:r>
          </a:p>
          <a:p>
            <a:r>
              <a:rPr lang="es-ES" dirty="0"/>
              <a:t>Departamento medico Daiichi-Sankyo</a:t>
            </a:r>
          </a:p>
          <a:p>
            <a:endParaRPr lang="es-ES" dirty="0"/>
          </a:p>
          <a:p>
            <a:r>
              <a:rPr lang="es-ES" dirty="0"/>
              <a:t>Amparo.Oliver@daiichi-Sankyo.es</a:t>
            </a:r>
          </a:p>
        </p:txBody>
      </p:sp>
    </p:spTree>
    <p:extLst>
      <p:ext uri="{BB962C8B-B14F-4D97-AF65-F5344CB8AC3E}">
        <p14:creationId xmlns:p14="http://schemas.microsoft.com/office/powerpoint/2010/main" val="21379115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79BD0516-9F97-403C-830A-F688D4F760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3766" y="778354"/>
          <a:ext cx="7648994" cy="1463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0" name="Worksheet" r:id="rId4" imgW="8394840" imgH="1606422" progId="Excel.Sheet.12">
                  <p:embed/>
                </p:oleObj>
              </mc:Choice>
              <mc:Fallback>
                <p:oleObj name="Worksheet" r:id="rId4" imgW="8394840" imgH="1606422" progId="Excel.Sheet.12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79BD0516-9F97-403C-830A-F688D4F760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3766" y="778354"/>
                        <a:ext cx="7648994" cy="14638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06FCD808-8EBE-4466-932D-A6AE322C54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3766" y="2594688"/>
          <a:ext cx="7648994" cy="977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1" name="Worksheet" r:id="rId6" imgW="8394840" imgH="1072932" progId="Excel.Sheet.12">
                  <p:embed/>
                </p:oleObj>
              </mc:Choice>
              <mc:Fallback>
                <p:oleObj name="Worksheet" r:id="rId6" imgW="8394840" imgH="1072932" progId="Excel.Sheet.12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06FCD808-8EBE-4466-932D-A6AE322C54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3766" y="2594688"/>
                        <a:ext cx="7648994" cy="9778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F5545AFD-F414-4177-BB9A-3CE73D8758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9413" y="3877622"/>
          <a:ext cx="7623347" cy="247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2" name="Worksheet" r:id="rId8" imgW="8394840" imgH="273238" progId="Excel.Sheet.12">
                  <p:embed/>
                </p:oleObj>
              </mc:Choice>
              <mc:Fallback>
                <p:oleObj name="Worksheet" r:id="rId8" imgW="8394840" imgH="273238" progId="Excel.Sheet.12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F5545AFD-F414-4177-BB9A-3CE73D8758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9413" y="3877622"/>
                        <a:ext cx="7623347" cy="2479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7B75505D-74E7-4CCF-B684-87EF2229B3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3766" y="4398015"/>
          <a:ext cx="7648994" cy="248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3" name="Worksheet" r:id="rId10" imgW="8394840" imgH="273238" progId="Excel.Sheet.12">
                  <p:embed/>
                </p:oleObj>
              </mc:Choice>
              <mc:Fallback>
                <p:oleObj name="Worksheet" r:id="rId10" imgW="8394840" imgH="273238" progId="Excel.Sheet.12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7B75505D-74E7-4CCF-B684-87EF2229B3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03766" y="4398015"/>
                        <a:ext cx="7648994" cy="2487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92E544CE-8641-4016-AE46-C5DE8BB6D9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9413" y="4890681"/>
          <a:ext cx="7623347" cy="490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4" name="Worksheet" r:id="rId12" imgW="8394840" imgH="539983" progId="Excel.Sheet.12">
                  <p:embed/>
                </p:oleObj>
              </mc:Choice>
              <mc:Fallback>
                <p:oleObj name="Worksheet" r:id="rId12" imgW="8394840" imgH="539983" progId="Excel.Sheet.12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92E544CE-8641-4016-AE46-C5DE8BB6D9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29413" y="4890681"/>
                        <a:ext cx="7623347" cy="490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3F7B89BC-C702-4646-9997-EB443EDBC55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35056" y="3080939"/>
            <a:ext cx="3813782" cy="313174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7BDF7C9-618B-48B7-94B0-021086F54F7C}"/>
              </a:ext>
            </a:extLst>
          </p:cNvPr>
          <p:cNvSpPr txBox="1"/>
          <p:nvPr/>
        </p:nvSpPr>
        <p:spPr>
          <a:xfrm>
            <a:off x="350495" y="6064214"/>
            <a:ext cx="8025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Helvetica Neue"/>
              </a:rPr>
              <a:t>ESC/EAS Guidelines for the management of </a:t>
            </a:r>
            <a:r>
              <a:rPr lang="en-US" sz="1000" dirty="0" err="1">
                <a:solidFill>
                  <a:srgbClr val="000000"/>
                </a:solidFill>
                <a:latin typeface="Helvetica Neue"/>
              </a:rPr>
              <a:t>dyslipidaemias</a:t>
            </a:r>
            <a:r>
              <a:rPr lang="en-US" sz="1000" dirty="0">
                <a:solidFill>
                  <a:srgbClr val="000000"/>
                </a:solidFill>
                <a:latin typeface="Helvetica Neue"/>
              </a:rPr>
              <a:t>. Eur Heart J. 2020; 41(1): 111-188. </a:t>
            </a:r>
            <a:r>
              <a:rPr lang="es-ES" sz="1000" dirty="0"/>
              <a:t>González-</a:t>
            </a:r>
            <a:r>
              <a:rPr lang="es-ES" sz="1000" dirty="0" err="1"/>
              <a:t>Juanatey</a:t>
            </a:r>
            <a:r>
              <a:rPr lang="es-ES" sz="1000" dirty="0"/>
              <a:t>, J.R., et al., Estudio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dirty="0"/>
              <a:t>DYSIS (España) Revista Española de Cardiología, 2011. 64(4): p. 286-294. </a:t>
            </a:r>
            <a:r>
              <a:rPr lang="es-ES" sz="1000" dirty="0" err="1"/>
              <a:t>Vegazo</a:t>
            </a:r>
            <a:r>
              <a:rPr lang="es-ES" sz="1000" dirty="0"/>
              <a:t>, O., et al., Medicina Clínica, 2006. 127(9): p. 331-334.</a:t>
            </a:r>
          </a:p>
          <a:p>
            <a:endParaRPr lang="es-ES" sz="12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36618A3-0236-45D9-8E6D-ECAE8A990F1A}"/>
              </a:ext>
            </a:extLst>
          </p:cNvPr>
          <p:cNvSpPr txBox="1"/>
          <p:nvPr/>
        </p:nvSpPr>
        <p:spPr>
          <a:xfrm>
            <a:off x="8517043" y="1828674"/>
            <a:ext cx="3249808" cy="12522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24383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3600" b="1" dirty="0">
                <a:solidFill>
                  <a:schemeClr val="accent1"/>
                </a:solidFill>
                <a:latin typeface="+mn-lt"/>
                <a:cs typeface="+mn-cs"/>
                <a:sym typeface="Helvetica Neue"/>
              </a:rPr>
              <a:t>Riesgo de evento CV</a:t>
            </a:r>
            <a:r>
              <a:rPr kumimoji="0" lang="es-ES" sz="36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166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FACTOR de RIESGO MODIFICABLE"/>
          <p:cNvSpPr txBox="1"/>
          <p:nvPr/>
        </p:nvSpPr>
        <p:spPr>
          <a:xfrm>
            <a:off x="5897794" y="525785"/>
            <a:ext cx="2976635" cy="416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0" marR="0" lvl="0" indent="0" defTabSz="1219170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00">
                <a:solidFill>
                  <a:srgbClr val="204E9A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204E9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 Bold"/>
              </a:rPr>
              <a:t>MODIFICABLE</a:t>
            </a:r>
            <a:r>
              <a:rPr kumimoji="0" lang="es-ES" sz="2800" b="1" i="0" u="none" strike="noStrike" kern="0" cap="none" spc="0" normalizeH="0" baseline="0" noProof="0" dirty="0">
                <a:ln>
                  <a:noFill/>
                </a:ln>
                <a:solidFill>
                  <a:srgbClr val="204E9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 Bold"/>
              </a:rPr>
              <a:t>S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204E9A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 Bold"/>
            </a:endParaRPr>
          </a:p>
        </p:txBody>
      </p:sp>
      <p:sp>
        <p:nvSpPr>
          <p:cNvPr id="244" name="La elevación del LDL-C es un"/>
          <p:cNvSpPr txBox="1"/>
          <p:nvPr/>
        </p:nvSpPr>
        <p:spPr>
          <a:xfrm>
            <a:off x="2587751" y="400052"/>
            <a:ext cx="4694493" cy="105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9000" i="1"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 marL="0" marR="0" lvl="0" indent="0" defTabSz="121917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1" u="none" strike="noStrike" kern="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Book Antiqua" panose="02040602050305030304" pitchFamily="18" charset="0"/>
                <a:sym typeface="Baskerville"/>
              </a:rPr>
              <a:t>factores</a:t>
            </a:r>
            <a:r>
              <a:rPr kumimoji="0" lang="es-ES" sz="3200" b="1" i="1" u="none" strike="noStrike" kern="0" cap="none" spc="0" normalizeH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Book Antiqua" panose="02040602050305030304" pitchFamily="18" charset="0"/>
                <a:sym typeface="Baskerville"/>
              </a:rPr>
              <a:t> de riesgo </a:t>
            </a:r>
          </a:p>
          <a:p>
            <a:pPr marL="0" marR="0" lvl="0" indent="0" defTabSz="121917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3200" b="1" kern="0" baseline="0" dirty="0">
              <a:solidFill>
                <a:srgbClr val="5E5E5E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1DD9279-C19C-4CFD-A278-F8CC2B55DA72}"/>
              </a:ext>
            </a:extLst>
          </p:cNvPr>
          <p:cNvSpPr/>
          <p:nvPr/>
        </p:nvSpPr>
        <p:spPr>
          <a:xfrm>
            <a:off x="1414689" y="5601428"/>
            <a:ext cx="1050908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sz="1000" dirty="0"/>
          </a:p>
          <a:p>
            <a:pPr algn="r"/>
            <a:endParaRPr lang="en-US" sz="1000" dirty="0"/>
          </a:p>
          <a:p>
            <a:pPr algn="r"/>
            <a:r>
              <a:rPr lang="en-US" sz="1000" dirty="0" err="1"/>
              <a:t>Adaptado</a:t>
            </a:r>
            <a:r>
              <a:rPr lang="en-US" sz="1000" dirty="0"/>
              <a:t> de Medrano MJ et al. </a:t>
            </a:r>
            <a:r>
              <a:rPr lang="es-ES" sz="1000" dirty="0"/>
              <a:t>Riesgo coronario atribuible a los factores de riesgo cardiovascular en población española. </a:t>
            </a:r>
            <a:r>
              <a:rPr lang="en-US" sz="1000" dirty="0"/>
              <a:t>Rev </a:t>
            </a:r>
            <a:r>
              <a:rPr lang="en-US" sz="1000" dirty="0" err="1"/>
              <a:t>Esp</a:t>
            </a:r>
            <a:r>
              <a:rPr lang="en-US" sz="1000" dirty="0"/>
              <a:t> </a:t>
            </a:r>
            <a:r>
              <a:rPr lang="en-US" sz="1000" dirty="0" err="1"/>
              <a:t>Cardiol</a:t>
            </a:r>
            <a:r>
              <a:rPr lang="en-US" sz="1000" dirty="0"/>
              <a:t> 2007 Dec;60(12):1250-6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3CA04F9-8E92-4258-A9B0-2701CC0294A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87328" y="1608230"/>
            <a:ext cx="6680020" cy="364153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F1FC4-EE8F-4D10-87D0-FA398D05C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667" y="206697"/>
            <a:ext cx="11853333" cy="592655"/>
          </a:xfrm>
        </p:spPr>
        <p:txBody>
          <a:bodyPr rtlCol="0"/>
          <a:lstStyle/>
          <a:p>
            <a:pPr defTabSz="914406" eaLnBrk="1" fontAlgn="auto" hangingPunct="1">
              <a:spcAft>
                <a:spcPts val="0"/>
              </a:spcAft>
              <a:defRPr/>
            </a:pPr>
            <a:r>
              <a:rPr lang="es-ES" sz="2800" dirty="0">
                <a:latin typeface="Book Antiqua" panose="02040602050305030304" pitchFamily="18" charset="0"/>
              </a:rPr>
              <a:t>El </a:t>
            </a:r>
            <a:r>
              <a:rPr lang="es-ES" sz="2800" u="sng" dirty="0">
                <a:solidFill>
                  <a:srgbClr val="FF0000"/>
                </a:solidFill>
                <a:latin typeface="Book Antiqua" panose="02040602050305030304" pitchFamily="18" charset="0"/>
              </a:rPr>
              <a:t>aumento de LDL-C </a:t>
            </a:r>
            <a:r>
              <a:rPr lang="es-ES" sz="2800" dirty="0">
                <a:latin typeface="Book Antiqua" panose="02040602050305030304" pitchFamily="18" charset="0"/>
              </a:rPr>
              <a:t>es una causa comprobada y directa de </a:t>
            </a:r>
            <a:r>
              <a:rPr lang="es-ES" sz="2800" u="sng" dirty="0">
                <a:solidFill>
                  <a:srgbClr val="FF0000"/>
                </a:solidFill>
                <a:latin typeface="Book Antiqua" panose="02040602050305030304" pitchFamily="18" charset="0"/>
              </a:rPr>
              <a:t>eventos CV</a:t>
            </a:r>
            <a:endParaRPr lang="en-GB" sz="2800" u="sng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186371" name="Espace réservé du contenu 8">
            <a:extLst>
              <a:ext uri="{FF2B5EF4-FFF2-40B4-BE49-F238E27FC236}">
                <a16:creationId xmlns:a16="http://schemas.microsoft.com/office/drawing/2014/main" id="{F90F2484-7AA0-45C0-9FD3-8AC4242090FA}"/>
              </a:ext>
            </a:extLst>
          </p:cNvPr>
          <p:cNvGraphicFramePr>
            <a:graphicFrameLocks/>
          </p:cNvGraphicFramePr>
          <p:nvPr/>
        </p:nvGraphicFramePr>
        <p:xfrm>
          <a:off x="3194173" y="1522291"/>
          <a:ext cx="5753253" cy="4536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" name="Chart" r:id="rId4" imgW="6346486" imgH="5005250" progId="Excel.Chart.8">
                  <p:embed/>
                </p:oleObj>
              </mc:Choice>
              <mc:Fallback>
                <p:oleObj name="Chart" r:id="rId4" imgW="6346486" imgH="5005250" progId="Excel.Chart.8">
                  <p:embed/>
                  <p:pic>
                    <p:nvPicPr>
                      <p:cNvPr id="186371" name="Espace réservé du contenu 8">
                        <a:extLst>
                          <a:ext uri="{FF2B5EF4-FFF2-40B4-BE49-F238E27FC236}">
                            <a16:creationId xmlns:a16="http://schemas.microsoft.com/office/drawing/2014/main" id="{F90F2484-7AA0-45C0-9FD3-8AC4242090FA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4173" y="1522291"/>
                        <a:ext cx="5753253" cy="45363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9">
            <a:extLst>
              <a:ext uri="{FF2B5EF4-FFF2-40B4-BE49-F238E27FC236}">
                <a16:creationId xmlns:a16="http://schemas.microsoft.com/office/drawing/2014/main" id="{82F55BD3-46EF-46C1-BD14-22993DFC6439}"/>
              </a:ext>
            </a:extLst>
          </p:cNvPr>
          <p:cNvSpPr txBox="1"/>
          <p:nvPr/>
        </p:nvSpPr>
        <p:spPr>
          <a:xfrm>
            <a:off x="3038640" y="5345791"/>
            <a:ext cx="6192488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b="1" dirty="0">
                <a:solidFill>
                  <a:srgbClr val="FF0000"/>
                </a:solidFill>
                <a:latin typeface="Arial"/>
                <a:ea typeface="Arial Unicode MS" panose="020B0604020202020204" pitchFamily="34" charset="-128"/>
              </a:rPr>
              <a:t>              </a:t>
            </a:r>
            <a:r>
              <a:rPr lang="fr-FR" sz="900" b="1" dirty="0">
                <a:solidFill>
                  <a:srgbClr val="FF0000"/>
                </a:solidFill>
                <a:latin typeface="Arial"/>
                <a:ea typeface="Arial Unicode MS" panose="020B0604020202020204" pitchFamily="34" charset="-128"/>
                <a:cs typeface="Arial" panose="020B0604020202020204" pitchFamily="34" charset="0"/>
                <a:sym typeface="Symbol"/>
              </a:rPr>
              <a:t>&lt; </a:t>
            </a:r>
            <a:r>
              <a:rPr lang="fr-FR" sz="900" b="1" dirty="0">
                <a:solidFill>
                  <a:srgbClr val="FF0000"/>
                </a:solidFill>
                <a:latin typeface="Arial"/>
                <a:ea typeface="Arial Unicode MS" panose="020B0604020202020204" pitchFamily="34" charset="-128"/>
                <a:sym typeface="Symbol"/>
              </a:rPr>
              <a:t>1.29        1.29- &lt;1.94     1.94 - &lt;2.58    2.58 - &lt;3.23    3.23 - &lt;3.88    3.88 - &lt;4.52           4.52</a:t>
            </a:r>
            <a:endParaRPr lang="fr-FR" sz="900" b="1" dirty="0">
              <a:solidFill>
                <a:srgbClr val="FF0000"/>
              </a:solidFill>
              <a:latin typeface="Arial"/>
              <a:ea typeface="Arial Unicode MS" panose="020B0604020202020204" pitchFamily="34" charset="-12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808AEB-1922-4CBB-8DC6-E6891301E71F}"/>
              </a:ext>
            </a:extLst>
          </p:cNvPr>
          <p:cNvSpPr/>
          <p:nvPr/>
        </p:nvSpPr>
        <p:spPr>
          <a:xfrm>
            <a:off x="7806856" y="1938483"/>
            <a:ext cx="885179" cy="2385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50" b="1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Symbol"/>
              </a:rPr>
              <a:t>(Reference) </a:t>
            </a:r>
            <a:endParaRPr lang="fr-FR" sz="950" dirty="0">
              <a:solidFill>
                <a:prstClr val="black"/>
              </a:solidFill>
              <a:latin typeface="Arial"/>
              <a:ea typeface="Arial Unicode MS" panose="020B0604020202020204" pitchFamily="34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391859-621B-4529-AECD-B0FAFB261AFA}"/>
              </a:ext>
            </a:extLst>
          </p:cNvPr>
          <p:cNvSpPr txBox="1"/>
          <p:nvPr/>
        </p:nvSpPr>
        <p:spPr>
          <a:xfrm>
            <a:off x="4233934" y="5723101"/>
            <a:ext cx="357292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</a:rPr>
              <a:t>LDL-C </a:t>
            </a:r>
            <a:r>
              <a:rPr lang="en-US" sz="1400" b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</a:rPr>
              <a:t>Levels </a:t>
            </a:r>
          </a:p>
          <a:p>
            <a:pPr algn="ctr" defTabSz="9144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</a:rPr>
              <a:t>(</a:t>
            </a:r>
            <a:r>
              <a:rPr lang="en-US" sz="1400" b="1" dirty="0">
                <a:solidFill>
                  <a:srgbClr val="FF0000"/>
                </a:solidFill>
                <a:latin typeface="Arial"/>
                <a:ea typeface="Arial Unicode MS" panose="020B0604020202020204" pitchFamily="34" charset="-128"/>
              </a:rPr>
              <a:t>mmol/L;</a:t>
            </a:r>
            <a:r>
              <a:rPr lang="en-US" sz="1400" b="1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</a:rPr>
              <a:t> mg/dL)</a:t>
            </a:r>
            <a:endParaRPr lang="es-ES" sz="1400" b="1" dirty="0">
              <a:solidFill>
                <a:prstClr val="black"/>
              </a:solidFill>
              <a:latin typeface="Arial"/>
              <a:ea typeface="Arial Unicode MS" panose="020B0604020202020204" pitchFamily="34" charset="-128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7297580-7136-4B4D-9A02-F7A2F0A98A05}"/>
              </a:ext>
            </a:extLst>
          </p:cNvPr>
          <p:cNvCxnSpPr/>
          <p:nvPr/>
        </p:nvCxnSpPr>
        <p:spPr>
          <a:xfrm flipV="1">
            <a:off x="3503797" y="2343156"/>
            <a:ext cx="4186409" cy="10080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2890F58-F238-45CB-81B8-CA4B2D222A07}"/>
              </a:ext>
            </a:extLst>
          </p:cNvPr>
          <p:cNvSpPr txBox="1"/>
          <p:nvPr/>
        </p:nvSpPr>
        <p:spPr>
          <a:xfrm>
            <a:off x="949036" y="2180423"/>
            <a:ext cx="7824136" cy="2129928"/>
          </a:xfrm>
          <a:prstGeom prst="rect">
            <a:avLst/>
          </a:prstGeom>
        </p:spPr>
        <p:txBody>
          <a:bodyPr lIns="71998" tIns="71998" rIns="71998" bIns="71998">
            <a:normAutofit/>
          </a:bodyPr>
          <a:lstStyle/>
          <a:p>
            <a:pPr defTabSz="914406" fontAlgn="auto">
              <a:spcAft>
                <a:spcPts val="0"/>
              </a:spcAft>
              <a:defRPr/>
            </a:pPr>
            <a:endParaRPr lang="en-GB" sz="1600" dirty="0">
              <a:solidFill>
                <a:prstClr val="black"/>
              </a:solidFill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E80052-682B-4928-96B9-734B382A930B}"/>
              </a:ext>
            </a:extLst>
          </p:cNvPr>
          <p:cNvSpPr txBox="1"/>
          <p:nvPr/>
        </p:nvSpPr>
        <p:spPr>
          <a:xfrm>
            <a:off x="736864" y="1616874"/>
            <a:ext cx="62442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Una alta concentración de lipoproteínas, en particular LDL-C, está implicada en la etiología de la aterosclerosis y el aumento de la incidencia de eventos CV</a:t>
            </a:r>
            <a:endParaRPr lang="fr-FR" sz="1600" b="1" dirty="0">
              <a:solidFill>
                <a:prstClr val="black"/>
              </a:solidFill>
              <a:latin typeface="Arial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3C34D1-0AD7-488D-8099-A45C0C6CD794}"/>
              </a:ext>
            </a:extLst>
          </p:cNvPr>
          <p:cNvSpPr txBox="1"/>
          <p:nvPr/>
        </p:nvSpPr>
        <p:spPr>
          <a:xfrm rot="16200000">
            <a:off x="7456888" y="3410524"/>
            <a:ext cx="3143809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Risk of major CV events (adjusted hazard ratio)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07C9545-51F9-4FD6-9DB5-71CC9101FFFA}"/>
              </a:ext>
            </a:extLst>
          </p:cNvPr>
          <p:cNvSpPr txBox="1">
            <a:spLocks/>
          </p:cNvSpPr>
          <p:nvPr/>
        </p:nvSpPr>
        <p:spPr>
          <a:xfrm>
            <a:off x="8444753" y="6147737"/>
            <a:ext cx="3747247" cy="283902"/>
          </a:xfrm>
          <a:prstGeom prst="rect">
            <a:avLst/>
          </a:prstGeom>
        </p:spPr>
        <p:txBody>
          <a:bodyPr wrap="square" lIns="71998" tIns="71998" rIns="71998" bIns="71998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7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58775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Calibri" panose="020F050202020403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8163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Font typeface="Calibri" panose="020F050202020403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6" fontAlgn="auto">
              <a:defRPr/>
            </a:pPr>
            <a:r>
              <a:rPr lang="en-GB" sz="1000" dirty="0">
                <a:solidFill>
                  <a:srgbClr val="000000"/>
                </a:solidFill>
              </a:rPr>
              <a:t>Figure adapted from </a:t>
            </a:r>
            <a:r>
              <a:rPr lang="da-DK" altLang="en-US" sz="1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Boekholdt et al. JACC 2014;64: 485–494</a:t>
            </a:r>
            <a:r>
              <a:rPr lang="en-GB" sz="1000" i="1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lang="en-GB" altLang="en-US" sz="1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710964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35C49E-3006-49A1-924C-90843FE0F1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30288" y="566738"/>
            <a:ext cx="11161712" cy="560387"/>
          </a:xfrm>
        </p:spPr>
        <p:txBody>
          <a:bodyPr/>
          <a:lstStyle/>
          <a:p>
            <a:r>
              <a:rPr lang="es-ES" dirty="0"/>
              <a:t>Posicionamiento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214E406-DB7C-4498-BDA7-4278EFA0F414}"/>
              </a:ext>
            </a:extLst>
          </p:cNvPr>
          <p:cNvSpPr/>
          <p:nvPr/>
        </p:nvSpPr>
        <p:spPr>
          <a:xfrm>
            <a:off x="1100667" y="1300163"/>
            <a:ext cx="107182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es-ES" sz="24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Acido Bempedoico y su combinación con Ezetimiba suponen una opción terapéutica que permitirá alcanzar los objetivos de control de C-LDL en </a:t>
            </a:r>
          </a:p>
          <a:p>
            <a:pPr marL="9144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pacientes de alto y muy alto riesgo con valores de LDL-C de entre 70 y 100mg/dl </a:t>
            </a:r>
          </a:p>
          <a:p>
            <a:pPr marL="9144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pudiera ser considerado como paso previo al uso de los iPCSK9 en determinados pacientes de alto y muy alto riesgo cardiovascular que no alcanzan objetivos de C-LDL con dosis máximas toleradas de estatinas y/o con ezetimiba u otros tratamientos para la reducción de los lípidos </a:t>
            </a:r>
          </a:p>
          <a:p>
            <a:pPr marL="9144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pacientes de alto riesgo cardiovascular intolerantes a estatinas que no alcanzan objetivos de C-LDL</a:t>
            </a:r>
            <a:endParaRPr lang="es-E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395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FB088C70-599C-4FDE-B5CF-2711271138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3092741"/>
              </p:ext>
            </p:extLst>
          </p:nvPr>
        </p:nvGraphicFramePr>
        <p:xfrm>
          <a:off x="4618532" y="170267"/>
          <a:ext cx="8954679" cy="6111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ángulo">
            <a:extLst>
              <a:ext uri="{FF2B5EF4-FFF2-40B4-BE49-F238E27FC236}">
                <a16:creationId xmlns:a16="http://schemas.microsoft.com/office/drawing/2014/main" id="{E571DEF6-2532-4F87-AF6E-8B2B0BD8E7D1}"/>
              </a:ext>
            </a:extLst>
          </p:cNvPr>
          <p:cNvSpPr/>
          <p:nvPr/>
        </p:nvSpPr>
        <p:spPr>
          <a:xfrm>
            <a:off x="279400" y="-12700"/>
            <a:ext cx="4553857" cy="6574367"/>
          </a:xfrm>
          <a:prstGeom prst="rect">
            <a:avLst/>
          </a:prstGeom>
          <a:solidFill>
            <a:srgbClr val="92B943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defTabSz="410766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00"/>
          </a:p>
        </p:txBody>
      </p:sp>
      <p:sp>
        <p:nvSpPr>
          <p:cNvPr id="6" name="En España…">
            <a:extLst>
              <a:ext uri="{FF2B5EF4-FFF2-40B4-BE49-F238E27FC236}">
                <a16:creationId xmlns:a16="http://schemas.microsoft.com/office/drawing/2014/main" id="{778E8378-859E-41C0-A572-9F48C142C2A9}"/>
              </a:ext>
            </a:extLst>
          </p:cNvPr>
          <p:cNvSpPr txBox="1"/>
          <p:nvPr/>
        </p:nvSpPr>
        <p:spPr>
          <a:xfrm>
            <a:off x="216555" y="1273821"/>
            <a:ext cx="4756844" cy="36398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>
              <a:lnSpc>
                <a:spcPct val="80000"/>
              </a:lnSpc>
              <a:defRPr sz="100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es-ES" sz="7200" dirty="0">
                <a:latin typeface="Abadi Extra Light" panose="020B0204020104020204" pitchFamily="34" charset="0"/>
                <a:cs typeface="Biome Light" panose="020B0303030204020804" pitchFamily="34" charset="0"/>
              </a:rPr>
              <a:t>Mortalidad en</a:t>
            </a:r>
            <a:r>
              <a:rPr lang="es-ES" sz="7200" dirty="0">
                <a:latin typeface="Abadi Extra Light" panose="020B0204020104020204" pitchFamily="34" charset="0"/>
              </a:rPr>
              <a:t> </a:t>
            </a:r>
            <a:r>
              <a:rPr lang="es-ES" sz="7200" b="1" dirty="0">
                <a:latin typeface="Calibri" panose="020F0502020204030204" pitchFamily="34" charset="0"/>
                <a:cs typeface="Calibri" panose="020F0502020204030204" pitchFamily="34" charset="0"/>
              </a:rPr>
              <a:t>Comunidad Valenciana</a:t>
            </a:r>
            <a:endParaRPr sz="7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790D616-C541-4780-905B-83BCCEEF4045}"/>
              </a:ext>
            </a:extLst>
          </p:cNvPr>
          <p:cNvSpPr txBox="1"/>
          <p:nvPr/>
        </p:nvSpPr>
        <p:spPr>
          <a:xfrm>
            <a:off x="8473005" y="6012878"/>
            <a:ext cx="4165880" cy="4414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r>
              <a:rPr lang="es-ES" sz="1200" dirty="0"/>
              <a:t>Fuente: Registro de mortalidad de DGSP, 2013. </a:t>
            </a:r>
          </a:p>
          <a:p>
            <a:r>
              <a:rPr lang="es-ES" sz="1200" dirty="0"/>
              <a:t>Plan Salud 2016-2020</a:t>
            </a:r>
          </a:p>
        </p:txBody>
      </p:sp>
    </p:spTree>
    <p:extLst>
      <p:ext uri="{BB962C8B-B14F-4D97-AF65-F5344CB8AC3E}">
        <p14:creationId xmlns:p14="http://schemas.microsoft.com/office/powerpoint/2010/main" val="2286980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7CF81-5053-4857-9771-5894029393D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30288" y="224946"/>
            <a:ext cx="11161712" cy="865603"/>
          </a:xfrm>
        </p:spPr>
        <p:txBody>
          <a:bodyPr rtlCol="0"/>
          <a:lstStyle/>
          <a:p>
            <a:pPr defTabSz="914406" eaLnBrk="1" fontAlgn="auto" hangingPunct="1">
              <a:spcAft>
                <a:spcPts val="0"/>
              </a:spcAft>
              <a:defRPr/>
            </a:pPr>
            <a:r>
              <a:rPr lang="es-ES" sz="2800" dirty="0"/>
              <a:t>Recomendación Guías europeas ESC / EAS 2020: </a:t>
            </a:r>
            <a:br>
              <a:rPr lang="es-ES" sz="2800" dirty="0"/>
            </a:br>
            <a:r>
              <a:rPr lang="es-ES" sz="2400" dirty="0">
                <a:solidFill>
                  <a:schemeClr val="tx1"/>
                </a:solidFill>
              </a:rPr>
              <a:t>reducir intensamente el LDL-C para reducir el riesgo cardiovascular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EF7830F-5104-4708-B964-74FB42CFDF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85" t="8308"/>
          <a:stretch/>
        </p:blipFill>
        <p:spPr>
          <a:xfrm>
            <a:off x="3640068" y="1730717"/>
            <a:ext cx="6646932" cy="4774782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99840F2F-D765-4ED5-A1A4-E13DD9421479}"/>
              </a:ext>
            </a:extLst>
          </p:cNvPr>
          <p:cNvSpPr/>
          <p:nvPr/>
        </p:nvSpPr>
        <p:spPr>
          <a:xfrm>
            <a:off x="1246478" y="3333142"/>
            <a:ext cx="9402792" cy="24240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6D816108-75AA-4442-BE51-40E3A070F78A}"/>
              </a:ext>
            </a:extLst>
          </p:cNvPr>
          <p:cNvGrpSpPr/>
          <p:nvPr/>
        </p:nvGrpSpPr>
        <p:grpSpPr>
          <a:xfrm>
            <a:off x="937825" y="3730880"/>
            <a:ext cx="3010897" cy="1665388"/>
            <a:chOff x="18051965" y="9805131"/>
            <a:chExt cx="2897199" cy="1412634"/>
          </a:xfrm>
        </p:grpSpPr>
        <p:sp>
          <p:nvSpPr>
            <p:cNvPr id="8" name="según el perfil de riesgo cardiovascular">
              <a:extLst>
                <a:ext uri="{FF2B5EF4-FFF2-40B4-BE49-F238E27FC236}">
                  <a16:creationId xmlns:a16="http://schemas.microsoft.com/office/drawing/2014/main" id="{70F831EB-B760-484D-8EC2-8746E5C40C8F}"/>
                </a:ext>
              </a:extLst>
            </p:cNvPr>
            <p:cNvSpPr txBox="1"/>
            <p:nvPr/>
          </p:nvSpPr>
          <p:spPr>
            <a:xfrm>
              <a:off x="18200380" y="9805131"/>
              <a:ext cx="2653831" cy="374467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anchor="ctr">
              <a:spAutoFit/>
            </a:bodyPr>
            <a:lstStyle>
              <a:lvl1pPr defTabSz="457200">
                <a:defRPr sz="4633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algn="ctr" defTabSz="22860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s-ES" sz="2400" b="1" kern="0" spc="-75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reducción del </a:t>
              </a:r>
              <a:endParaRPr sz="2400" b="1" kern="0" spc="-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80A3B97B-FFA1-4E1D-956D-73032F9695D4}"/>
                </a:ext>
              </a:extLst>
            </p:cNvPr>
            <p:cNvSpPr/>
            <p:nvPr/>
          </p:nvSpPr>
          <p:spPr>
            <a:xfrm>
              <a:off x="18051965" y="10843298"/>
              <a:ext cx="2897199" cy="374467"/>
            </a:xfrm>
            <a:prstGeom prst="rect">
              <a:avLst/>
            </a:prstGeom>
            <a:noFill/>
            <a:ln w="12700">
              <a:miter lim="400000"/>
            </a:ln>
          </p:spPr>
          <p:txBody>
            <a:bodyPr wrap="square" lIns="35719" tIns="35719" rIns="35719" bIns="35719" anchor="ctr">
              <a:spAutoFit/>
            </a:bodyPr>
            <a:lstStyle/>
            <a:p>
              <a:pPr algn="ctr" defTabSz="22860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s-ES" sz="2400" b="1" kern="0" spc="-75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Helvetica Neue"/>
                </a:rPr>
                <a:t>respecto a la basal </a:t>
              </a:r>
            </a:p>
          </p:txBody>
        </p:sp>
        <p:sp>
          <p:nvSpPr>
            <p:cNvPr id="10" name="50%">
              <a:extLst>
                <a:ext uri="{FF2B5EF4-FFF2-40B4-BE49-F238E27FC236}">
                  <a16:creationId xmlns:a16="http://schemas.microsoft.com/office/drawing/2014/main" id="{30EACA90-9831-4732-8D9F-51C301CCAA16}"/>
                </a:ext>
              </a:extLst>
            </p:cNvPr>
            <p:cNvSpPr txBox="1"/>
            <p:nvPr/>
          </p:nvSpPr>
          <p:spPr>
            <a:xfrm>
              <a:off x="18856703" y="10200731"/>
              <a:ext cx="1510182" cy="6420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/>
            <a:p>
              <a:pPr algn="ctr" defTabSz="1219170" fontAlgn="auto" hangingPunct="0">
                <a:spcBef>
                  <a:spcPts val="0"/>
                </a:spcBef>
                <a:spcAft>
                  <a:spcPts val="0"/>
                </a:spcAft>
                <a:defRPr sz="89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4450" b="1" kern="0" dirty="0">
                  <a:solidFill>
                    <a:srgbClr val="000099"/>
                  </a:solidFill>
                  <a:latin typeface="Calibri"/>
                  <a:cs typeface="Calibri"/>
                  <a:sym typeface="Calibri"/>
                </a:rPr>
                <a:t>50</a:t>
              </a:r>
              <a:r>
                <a:rPr sz="3200" kern="0" baseline="68181" dirty="0">
                  <a:solidFill>
                    <a:srgbClr val="000099"/>
                  </a:solidFill>
                  <a:latin typeface="Calibri"/>
                  <a:cs typeface="Calibri"/>
                  <a:sym typeface="Calibri"/>
                </a:rPr>
                <a:t>%</a:t>
              </a: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2E414597-5FF3-4DC8-A030-00663B185A6B}"/>
                </a:ext>
              </a:extLst>
            </p:cNvPr>
            <p:cNvSpPr/>
            <p:nvPr/>
          </p:nvSpPr>
          <p:spPr>
            <a:xfrm>
              <a:off x="18908455" y="10200731"/>
              <a:ext cx="1293506" cy="642058"/>
            </a:xfrm>
            <a:prstGeom prst="rect">
              <a:avLst/>
            </a:prstGeom>
            <a:noFill/>
            <a:ln w="28575" cap="flat">
              <a:solidFill>
                <a:srgbClr val="014F9E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66" fontAlgn="auto" hangingPunct="0">
                <a:spcBef>
                  <a:spcPts val="0"/>
                </a:spcBef>
                <a:spcAft>
                  <a:spcPts val="0"/>
                </a:spcAft>
              </a:pPr>
              <a:endParaRPr lang="es-ES" sz="1500" ker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12" name="Objetivos LDL-C">
            <a:extLst>
              <a:ext uri="{FF2B5EF4-FFF2-40B4-BE49-F238E27FC236}">
                <a16:creationId xmlns:a16="http://schemas.microsoft.com/office/drawing/2014/main" id="{45F4DE73-8F95-4D7D-8C4E-719328119793}"/>
              </a:ext>
            </a:extLst>
          </p:cNvPr>
          <p:cNvSpPr txBox="1"/>
          <p:nvPr/>
        </p:nvSpPr>
        <p:spPr>
          <a:xfrm>
            <a:off x="892202" y="1386873"/>
            <a:ext cx="5495732" cy="68768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ctr" defTabSz="1219170" fontAlgn="auto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0000"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sz="5000" b="1" kern="0" dirty="0" err="1">
                <a:solidFill>
                  <a:srgbClr val="204E9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 Bold"/>
              </a:rPr>
              <a:t>Objetivos</a:t>
            </a:r>
            <a:r>
              <a:rPr sz="5000" b="1" kern="0" dirty="0">
                <a:solidFill>
                  <a:srgbClr val="5E5E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 Bold"/>
              </a:rPr>
              <a:t> </a:t>
            </a:r>
            <a:r>
              <a:rPr sz="5000" b="1" kern="0" dirty="0">
                <a:solidFill>
                  <a:srgbClr val="92B9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 Bold"/>
              </a:rPr>
              <a:t>LDL-C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579FB8-7CD4-4F63-AEA7-2753B6F4B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81" y="6305858"/>
            <a:ext cx="3452891" cy="187873"/>
          </a:xfrm>
          <a:prstGeom prst="rect">
            <a:avLst/>
          </a:prstGeom>
          <a:ln w="12700">
            <a:miter lim="400000"/>
          </a:ln>
        </p:spPr>
        <p:txBody>
          <a:bodyPr wrap="square" lIns="35719" tIns="35719" rIns="35719" bIns="3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r" defTabSz="457200">
              <a:lnSpc>
                <a:spcPts val="2600"/>
              </a:lnSpc>
              <a:spcBef>
                <a:spcPts val="400"/>
              </a:spcBef>
              <a:defRPr sz="1300">
                <a:solidFill>
                  <a:srgbClr val="4D4F53"/>
                </a:solidFill>
                <a:latin typeface="Arial"/>
                <a:ea typeface="Arial"/>
                <a:cs typeface="Arial"/>
              </a:defRPr>
            </a:lvl1pPr>
          </a:lstStyle>
          <a:p>
            <a:pPr defTabSz="228600" fontAlgn="auto" hangingPunct="0">
              <a:lnSpc>
                <a:spcPts val="9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1000" kern="0" dirty="0">
                <a:solidFill>
                  <a:schemeClr val="tx1"/>
                </a:solidFill>
                <a:sym typeface="Helvetica Neue"/>
              </a:rPr>
              <a:t>Mach F et al. </a:t>
            </a:r>
            <a:r>
              <a:rPr lang="en-US" sz="1000" kern="0" dirty="0">
                <a:solidFill>
                  <a:schemeClr val="tx1"/>
                </a:solidFill>
                <a:sym typeface="Helvetica Neue"/>
                <a:hlinkClick r:id="rId4" tooltip="European heart journal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 Heart J.</a:t>
            </a:r>
            <a:r>
              <a:rPr lang="en-US" sz="1000" kern="0" dirty="0">
                <a:solidFill>
                  <a:schemeClr val="tx1"/>
                </a:solidFill>
                <a:sym typeface="Helvetica Neue"/>
              </a:rPr>
              <a:t> 2020 Jan 1;41(1):111-188</a:t>
            </a:r>
            <a:endParaRPr lang="es-ES" sz="1000" kern="0" dirty="0">
              <a:solidFill>
                <a:schemeClr val="tx1"/>
              </a:solidFill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039578357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9C0BAD-EF07-419B-8695-E0BF0FA89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549" y="1678144"/>
            <a:ext cx="5587476" cy="4141236"/>
          </a:xfrm>
          <a:prstGeom prst="rect">
            <a:avLst/>
          </a:prstGeom>
        </p:spPr>
      </p:pic>
      <p:sp>
        <p:nvSpPr>
          <p:cNvPr id="11" name="TextBox 12">
            <a:extLst>
              <a:ext uri="{FF2B5EF4-FFF2-40B4-BE49-F238E27FC236}">
                <a16:creationId xmlns:a16="http://schemas.microsoft.com/office/drawing/2014/main" id="{FE387713-D40B-4A2F-B834-27F2BF9E0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3802" y="6142557"/>
            <a:ext cx="3754613" cy="61555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 i="1">
                <a:solidFill>
                  <a:srgbClr val="00206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altLang="en-US" sz="1000" i="0" dirty="0" err="1">
                <a:solidFill>
                  <a:srgbClr val="000000"/>
                </a:solidFill>
                <a:latin typeface="+mn-lt"/>
              </a:rPr>
              <a:t>Ference</a:t>
            </a:r>
            <a:r>
              <a:rPr lang="en-US" altLang="en-US" sz="1000" i="0" dirty="0">
                <a:solidFill>
                  <a:srgbClr val="000000"/>
                </a:solidFill>
                <a:latin typeface="+mn-lt"/>
              </a:rPr>
              <a:t> BA, et al. </a:t>
            </a:r>
            <a:r>
              <a:rPr lang="en-US" altLang="en-US" sz="1000" i="0" dirty="0" err="1">
                <a:solidFill>
                  <a:srgbClr val="000000"/>
                </a:solidFill>
                <a:latin typeface="+mn-lt"/>
              </a:rPr>
              <a:t>Eur</a:t>
            </a:r>
            <a:r>
              <a:rPr lang="en-US" altLang="en-US" sz="1000" i="0" dirty="0">
                <a:solidFill>
                  <a:srgbClr val="000000"/>
                </a:solidFill>
                <a:latin typeface="+mn-lt"/>
              </a:rPr>
              <a:t> Heart J. 2019</a:t>
            </a:r>
          </a:p>
          <a:p>
            <a:r>
              <a:rPr lang="en-US" sz="1000" i="0" dirty="0">
                <a:solidFill>
                  <a:srgbClr val="000000"/>
                </a:solidFill>
                <a:latin typeface="+mn-lt"/>
              </a:rPr>
              <a:t>Mach F et al. </a:t>
            </a:r>
            <a:r>
              <a:rPr lang="en-US" sz="1000" i="0" u="sng" dirty="0" err="1">
                <a:solidFill>
                  <a:srgbClr val="000000"/>
                </a:solidFill>
                <a:latin typeface="+mn-lt"/>
                <a:hlinkClick r:id="rId4" tooltip="European heart journal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</a:t>
            </a:r>
            <a:r>
              <a:rPr lang="en-US" sz="1000" i="0" u="sng" dirty="0">
                <a:solidFill>
                  <a:srgbClr val="000000"/>
                </a:solidFill>
                <a:latin typeface="+mn-lt"/>
                <a:hlinkClick r:id="rId4" tooltip="European heart journal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Heart J.</a:t>
            </a:r>
            <a:r>
              <a:rPr lang="en-US" sz="1000" i="0" dirty="0">
                <a:solidFill>
                  <a:srgbClr val="000000"/>
                </a:solidFill>
                <a:latin typeface="+mn-lt"/>
              </a:rPr>
              <a:t> 2020 Jan 1;41(1):111-188</a:t>
            </a:r>
            <a:endParaRPr lang="es-ES" sz="1000" i="0" dirty="0">
              <a:solidFill>
                <a:srgbClr val="000000"/>
              </a:solidFill>
              <a:latin typeface="+mn-lt"/>
            </a:endParaRPr>
          </a:p>
          <a:p>
            <a:endParaRPr lang="en-US" altLang="en-US" sz="700" i="0" dirty="0">
              <a:latin typeface="+mn-lt"/>
            </a:endParaRPr>
          </a:p>
          <a:p>
            <a:r>
              <a:rPr lang="en-US" altLang="en-US" sz="700" i="0" dirty="0">
                <a:latin typeface="+mn-lt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C39E68-1F2F-4861-9D2F-0AF9B2AA03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7720" y="1678144"/>
            <a:ext cx="1283759" cy="787517"/>
          </a:xfrm>
          <a:prstGeom prst="rect">
            <a:avLst/>
          </a:prstGeom>
        </p:spPr>
      </p:pic>
      <p:sp>
        <p:nvSpPr>
          <p:cNvPr id="2" name="Marcador de texto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 b="1" dirty="0"/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D01A9AAA-47A8-473C-8C35-FD1CF82A69A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6401" y="217721"/>
            <a:ext cx="11529106" cy="53320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rtlCol="0" anchor="b" anchorCtr="0" compatLnSpc="1">
            <a:prstTxWarp prst="textNoShape">
              <a:avLst/>
            </a:prstTxWarp>
            <a:spAutoFit/>
          </a:bodyPr>
          <a:lstStyle/>
          <a:p>
            <a:pPr defTabSz="914406" eaLnBrk="1" fontAlgn="auto" hangingPunct="1">
              <a:spcAft>
                <a:spcPts val="0"/>
              </a:spcAft>
            </a:pPr>
            <a:r>
              <a:rPr lang="es-ES" sz="2800" dirty="0">
                <a:latin typeface="Book Antiqua" panose="02040602050305030304" pitchFamily="18" charset="0"/>
              </a:rPr>
              <a:t>La </a:t>
            </a:r>
            <a:r>
              <a:rPr lang="es-ES" sz="2800" u="sng" dirty="0">
                <a:solidFill>
                  <a:srgbClr val="006600"/>
                </a:solidFill>
                <a:latin typeface="Book Antiqua" panose="02040602050305030304" pitchFamily="18" charset="0"/>
              </a:rPr>
              <a:t>reducción de LDL-C </a:t>
            </a:r>
            <a:r>
              <a:rPr lang="es-ES" sz="2800" dirty="0">
                <a:latin typeface="Book Antiqua" panose="02040602050305030304" pitchFamily="18" charset="0"/>
              </a:rPr>
              <a:t>se correlaciona con la </a:t>
            </a:r>
            <a:r>
              <a:rPr lang="es-ES" sz="2800" u="sng" dirty="0">
                <a:solidFill>
                  <a:srgbClr val="006600"/>
                </a:solidFill>
                <a:latin typeface="Book Antiqua" panose="02040602050305030304" pitchFamily="18" charset="0"/>
              </a:rPr>
              <a:t>reducción del riesgo CV</a:t>
            </a:r>
            <a:endParaRPr lang="en-US" sz="2800" u="sng" dirty="0">
              <a:solidFill>
                <a:srgbClr val="006600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A7B9AF7-2B5D-4B05-A547-31A06FB147E7}"/>
              </a:ext>
            </a:extLst>
          </p:cNvPr>
          <p:cNvSpPr txBox="1">
            <a:spLocks/>
          </p:cNvSpPr>
          <p:nvPr/>
        </p:nvSpPr>
        <p:spPr>
          <a:xfrm>
            <a:off x="98143" y="1050522"/>
            <a:ext cx="11907245" cy="2716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lang="en-US" sz="1600" b="1" baseline="0">
                <a:solidFill>
                  <a:schemeClr val="accent2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lang="en-US" sz="1600" baseline="0" dirty="0" smtClean="0"/>
            </a:lvl2pPr>
            <a:lvl3pPr marL="54864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lang="en-US" sz="1600" baseline="0" dirty="0" smtClean="0"/>
            </a:lvl3pPr>
            <a:lvl4pPr marL="731520" marR="0" indent="-18288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lang="en-US" sz="1600" baseline="0" dirty="0" smtClean="0"/>
            </a:lvl4pPr>
            <a:lvl5pPr marL="91440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fontAlgn="auto">
              <a:buClr>
                <a:srgbClr val="007BC3"/>
              </a:buClr>
            </a:pPr>
            <a:r>
              <a:rPr lang="es-ES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cs typeface="+mn-cs"/>
              </a:rPr>
              <a:t>Comparación de la reducción del riesgo de </a:t>
            </a:r>
            <a:r>
              <a:rPr lang="es-ES" alt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/>
                <a:cs typeface="+mn-cs"/>
              </a:rPr>
              <a:t>enf</a:t>
            </a:r>
            <a:r>
              <a:rPr lang="es-ES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cs typeface="+mn-cs"/>
              </a:rPr>
              <a:t>. Cardiovascular  para inhibidores de PCSK9 y </a:t>
            </a:r>
            <a:r>
              <a:rPr lang="es-ES" alt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/>
                <a:cs typeface="+mn-cs"/>
              </a:rPr>
              <a:t>estatinas</a:t>
            </a:r>
            <a:r>
              <a:rPr lang="es-ES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cs typeface="+mn-cs"/>
              </a:rPr>
              <a:t> según la duración del tratamiento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Arial" panose="020B0604020202020204"/>
              <a:cs typeface="+mn-cs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7058830" y="1973441"/>
            <a:ext cx="4946557" cy="3382330"/>
            <a:chOff x="5048250" y="1524000"/>
            <a:chExt cx="6372225" cy="3133725"/>
          </a:xfrm>
        </p:grpSpPr>
        <p:sp>
          <p:nvSpPr>
            <p:cNvPr id="12" name="CuadroTexto 11"/>
            <p:cNvSpPr txBox="1"/>
            <p:nvPr/>
          </p:nvSpPr>
          <p:spPr>
            <a:xfrm>
              <a:off x="5324475" y="1792015"/>
              <a:ext cx="5768979" cy="2657475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j-ea"/>
                  <a:cs typeface="Arial" pitchFamily="34" charset="0"/>
                </a:rPr>
                <a:t>Por cada</a:t>
              </a:r>
              <a:r>
                <a:rPr kumimoji="0" lang="es-ES" b="1" i="0" u="none" strike="noStrike" kern="1200" cap="none" spc="0" normalizeH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j-ea"/>
                  <a:cs typeface="Arial" pitchFamily="34" charset="0"/>
                </a:rPr>
                <a:t> reducción de 1mmol/l de LDL en 5 años, las </a:t>
              </a:r>
              <a:r>
                <a:rPr kumimoji="0" lang="es-ES" b="1" i="0" u="none" strike="noStrike" kern="1200" cap="none" spc="0" normalizeH="0" noProof="0" dirty="0" err="1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j-ea"/>
                  <a:cs typeface="Arial" pitchFamily="34" charset="0"/>
                </a:rPr>
                <a:t>estatinas</a:t>
              </a:r>
              <a:r>
                <a:rPr kumimoji="0" lang="es-ES" b="1" i="0" u="none" strike="noStrike" kern="1200" cap="none" spc="0" normalizeH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j-ea"/>
                  <a:cs typeface="Arial" pitchFamily="34" charset="0"/>
                </a:rPr>
                <a:t> redujeron: 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endParaRPr>
            </a:p>
            <a:p>
              <a:pPr marL="285750" marR="0" indent="-28575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es-ES" b="1" dirty="0">
                  <a:solidFill>
                    <a:srgbClr val="006600"/>
                  </a:solidFill>
                  <a:latin typeface="+mn-lt"/>
                  <a:ea typeface="+mj-ea"/>
                  <a:cs typeface="Arial" pitchFamily="34" charset="0"/>
                </a:rPr>
                <a:t>22%</a:t>
              </a:r>
              <a:r>
                <a:rPr lang="es-ES" b="1" dirty="0">
                  <a:latin typeface="+mn-lt"/>
                  <a:ea typeface="+mj-ea"/>
                  <a:cs typeface="Arial" pitchFamily="34" charset="0"/>
                </a:rPr>
                <a:t> </a:t>
              </a:r>
              <a:r>
                <a:rPr lang="es-ES" dirty="0">
                  <a:latin typeface="+mn-lt"/>
                  <a:ea typeface="+mj-ea"/>
                  <a:cs typeface="Arial" pitchFamily="34" charset="0"/>
                </a:rPr>
                <a:t>los eventos mayores cardiovasculares</a:t>
              </a:r>
            </a:p>
            <a:p>
              <a:pPr marL="285750" marR="0" indent="-28575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es-ES" b="1" i="0" u="none" strike="noStrike" kern="1200" cap="none" spc="0" normalizeH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+mn-lt"/>
                  <a:ea typeface="+mj-ea"/>
                  <a:cs typeface="Arial" pitchFamily="34" charset="0"/>
                </a:rPr>
                <a:t>23%</a:t>
              </a:r>
              <a:r>
                <a:rPr kumimoji="0" lang="es-ES" b="0" i="0" u="none" strike="noStrike" kern="120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j-ea"/>
                  <a:cs typeface="Arial" pitchFamily="34" charset="0"/>
                </a:rPr>
                <a:t> los eventos coronarios</a:t>
              </a:r>
            </a:p>
            <a:p>
              <a:pPr marL="285750" marR="0" indent="-28575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es-ES" b="1" baseline="0" dirty="0">
                  <a:solidFill>
                    <a:srgbClr val="006600"/>
                  </a:solidFill>
                  <a:latin typeface="+mn-lt"/>
                  <a:ea typeface="+mj-ea"/>
                  <a:cs typeface="Arial" pitchFamily="34" charset="0"/>
                </a:rPr>
                <a:t>20%</a:t>
              </a:r>
              <a:r>
                <a:rPr lang="es-ES" b="1" dirty="0">
                  <a:latin typeface="+mn-lt"/>
                  <a:ea typeface="+mj-ea"/>
                  <a:cs typeface="Arial" pitchFamily="34" charset="0"/>
                </a:rPr>
                <a:t> </a:t>
              </a:r>
              <a:r>
                <a:rPr lang="es-ES" dirty="0">
                  <a:latin typeface="+mn-lt"/>
                  <a:ea typeface="+mj-ea"/>
                  <a:cs typeface="Arial" pitchFamily="34" charset="0"/>
                </a:rPr>
                <a:t>mortalidad de cardiovascular</a:t>
              </a:r>
            </a:p>
            <a:p>
              <a:pPr marL="285750" marR="0" indent="-28575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es-ES" b="1" i="0" u="none" strike="noStrike" kern="120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+mn-lt"/>
                  <a:ea typeface="+mj-ea"/>
                  <a:cs typeface="Arial" pitchFamily="34" charset="0"/>
                </a:rPr>
                <a:t>17%</a:t>
              </a:r>
              <a:r>
                <a:rPr kumimoji="0" lang="es-ES" b="0" i="0" u="none" strike="noStrike" kern="120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j-ea"/>
                  <a:cs typeface="Arial" pitchFamily="34" charset="0"/>
                </a:rPr>
                <a:t> los ictus</a:t>
              </a:r>
            </a:p>
            <a:p>
              <a:pPr marL="285750" marR="0" indent="-28575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es-ES" b="1" baseline="0" dirty="0">
                  <a:solidFill>
                    <a:srgbClr val="006600"/>
                  </a:solidFill>
                  <a:latin typeface="+mn-lt"/>
                  <a:ea typeface="+mj-ea"/>
                  <a:cs typeface="Arial" pitchFamily="34" charset="0"/>
                </a:rPr>
                <a:t>10%</a:t>
              </a:r>
              <a:r>
                <a:rPr lang="es-ES" b="1" dirty="0">
                  <a:latin typeface="+mn-lt"/>
                  <a:ea typeface="+mj-ea"/>
                  <a:cs typeface="Arial" pitchFamily="34" charset="0"/>
                </a:rPr>
                <a:t> </a:t>
              </a:r>
              <a:r>
                <a:rPr lang="es-ES" dirty="0">
                  <a:latin typeface="+mn-lt"/>
                  <a:ea typeface="+mj-ea"/>
                  <a:cs typeface="Arial" pitchFamily="34" charset="0"/>
                </a:rPr>
                <a:t>la mortalidad total</a:t>
              </a:r>
            </a:p>
            <a:p>
              <a:pPr marL="285750" marR="0" indent="-28575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endParaRPr kumimoji="0" lang="es-E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endParaRPr>
            </a:p>
          </p:txBody>
        </p:sp>
        <p:sp>
          <p:nvSpPr>
            <p:cNvPr id="13" name="Rectángulo redondeado 12"/>
            <p:cNvSpPr/>
            <p:nvPr/>
          </p:nvSpPr>
          <p:spPr>
            <a:xfrm>
              <a:off x="5048250" y="1524000"/>
              <a:ext cx="6372225" cy="31337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78790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E00F2C-A9A3-4A5D-A082-13C76F05E5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8830" y="6170084"/>
            <a:ext cx="7920000" cy="242356"/>
          </a:xfrm>
        </p:spPr>
        <p:txBody>
          <a:bodyPr rtlCol="0"/>
          <a:lstStyle/>
          <a:p>
            <a:pPr defTabSz="914406" eaLnBrk="1" fontAlgn="auto" hangingPunct="1">
              <a:defRPr/>
            </a:pPr>
            <a:r>
              <a:rPr lang="en-US" dirty="0"/>
              <a:t>ACS, acute coronary syndrome; ASCVD, atherosclerotic cardiovascular disease; CHD, coronary heart disease; CV, cardiovascular; CVD, cardiovascular disease; FH, familial hypercholesterolmemia, LLT, lipid lowering therapy</a:t>
            </a:r>
          </a:p>
          <a:p>
            <a:pPr defTabSz="914406" eaLnBrk="1" fontAlgn="auto" hangingPunct="1">
              <a:defRPr/>
            </a:pPr>
            <a:r>
              <a:rPr lang="en-US" dirty="0"/>
              <a:t>1. Allen JA, et al. </a:t>
            </a:r>
            <a:r>
              <a:rPr lang="en-US" i="1" dirty="0"/>
              <a:t>Circulation</a:t>
            </a:r>
            <a:r>
              <a:rPr lang="en-US" dirty="0"/>
              <a:t>. 2019;140 (S1):A12904;    2. Steen DL et al. </a:t>
            </a:r>
            <a:r>
              <a:rPr lang="en-US" i="1" dirty="0"/>
              <a:t>BMJ Open. </a:t>
            </a:r>
            <a:r>
              <a:rPr lang="en-US" dirty="0"/>
              <a:t>2017;7:e013255   3.de Isla LP et al. </a:t>
            </a:r>
            <a:r>
              <a:rPr lang="en-US" i="1" dirty="0"/>
              <a:t>JACC. </a:t>
            </a:r>
            <a:r>
              <a:rPr lang="en-US" dirty="0"/>
              <a:t>2016;67:1278–85;    4. de Backer G et al. </a:t>
            </a:r>
            <a:r>
              <a:rPr lang="en-US" i="1" dirty="0"/>
              <a:t>Atherosclerosis.</a:t>
            </a:r>
            <a:r>
              <a:rPr lang="en-US" dirty="0"/>
              <a:t> 2019;285:135–146;  5.Kotseva K et al. </a:t>
            </a:r>
            <a:r>
              <a:rPr lang="en-US" i="1" dirty="0"/>
              <a:t>Eur J Prev Cardiol</a:t>
            </a:r>
            <a:r>
              <a:rPr lang="en-US" dirty="0"/>
              <a:t>. 2016;23:2007–2018;   6. Akyea RK et al. </a:t>
            </a:r>
            <a:r>
              <a:rPr lang="en-US" i="1" dirty="0"/>
              <a:t>Heart. </a:t>
            </a:r>
            <a:r>
              <a:rPr lang="en-US" dirty="0"/>
              <a:t>2019;0:1–7;    7. Gitt AK et al. </a:t>
            </a:r>
            <a:r>
              <a:rPr lang="en-US" i="1" dirty="0"/>
              <a:t>Atherosclerosis.</a:t>
            </a:r>
            <a:r>
              <a:rPr lang="en-US" dirty="0"/>
              <a:t> 2016;255:200-09;    8. Zafrir B et al. </a:t>
            </a:r>
            <a:r>
              <a:rPr lang="en-US" i="1" dirty="0"/>
              <a:t>Eur J Prev Cardiol.</a:t>
            </a:r>
            <a:r>
              <a:rPr lang="en-US" dirty="0"/>
              <a:t> 2017;24:867–875;   9. Petrov I et al. </a:t>
            </a:r>
            <a:r>
              <a:rPr lang="en-US" i="1" dirty="0" err="1"/>
              <a:t>Adv</a:t>
            </a:r>
            <a:r>
              <a:rPr lang="en-US" i="1" dirty="0"/>
              <a:t> </a:t>
            </a:r>
            <a:r>
              <a:rPr lang="en-US" i="1" dirty="0" err="1"/>
              <a:t>Ther</a:t>
            </a:r>
            <a:r>
              <a:rPr lang="en-US" i="1" dirty="0"/>
              <a:t>. </a:t>
            </a:r>
            <a:r>
              <a:rPr lang="en-US" dirty="0"/>
              <a:t>2019;36:608–20;   10. März W et al. </a:t>
            </a:r>
            <a:r>
              <a:rPr lang="en-US" i="1" dirty="0"/>
              <a:t>Atherosclerosis.</a:t>
            </a:r>
            <a:r>
              <a:rPr lang="en-US" dirty="0"/>
              <a:t> 2018;268:99–107; 11. </a:t>
            </a:r>
            <a:r>
              <a:rPr lang="en-US" dirty="0" err="1"/>
              <a:t>Gencer</a:t>
            </a:r>
            <a:r>
              <a:rPr lang="en-US" dirty="0"/>
              <a:t> B et al. </a:t>
            </a:r>
            <a:r>
              <a:rPr lang="en-US" i="1" dirty="0"/>
              <a:t>J Am Heart Assoc</a:t>
            </a:r>
            <a:r>
              <a:rPr lang="en-US" dirty="0"/>
              <a:t>. 2017;6:e006537.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62F291C6-5BF5-4DB1-8392-AA6949EEA8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30288" y="566738"/>
            <a:ext cx="11161712" cy="560387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rgbClr val="C00000"/>
                </a:solidFill>
              </a:rPr>
              <a:t>Sin embargo …</a:t>
            </a:r>
            <a:r>
              <a:rPr lang="es-ES" dirty="0">
                <a:solidFill>
                  <a:srgbClr val="00B050"/>
                </a:solidFill>
              </a:rPr>
              <a:t>Numerosos estudios muestran que los pacientes de alto y muy alto riesgo no logran los objetivos de LDL-C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D7BEDB9-EEF5-4D5B-8BC0-F2D9548F5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086" y="1304360"/>
            <a:ext cx="9083827" cy="42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6304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33ABAE-59AE-4FE1-86E7-63C51EA2A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¿Qué estrategias tenemos frente a la hipercolesterolemia?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39129D54-6073-4A4A-84FD-E9ECC085E8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8713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Imagen que contiene texto, dibujo&#10;&#10;Descripción generada automáticamente">
            <a:extLst>
              <a:ext uri="{FF2B5EF4-FFF2-40B4-BE49-F238E27FC236}">
                <a16:creationId xmlns:a16="http://schemas.microsoft.com/office/drawing/2014/main" id="{5C8E22F2-1427-49F0-96A9-7425F7E436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12" y="282811"/>
            <a:ext cx="4071848" cy="217374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AEC0D78-5906-4AE7-8D80-2E61362D04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157" y="1636176"/>
            <a:ext cx="11107875" cy="505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92678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DSK_PPT_TemplateDesign_EN_Prem_120509_jal">
  <a:themeElements>
    <a:clrScheme name="DSK_PPT">
      <a:dk1>
        <a:srgbClr val="000000"/>
      </a:dk1>
      <a:lt1>
        <a:srgbClr val="FFFFFF"/>
      </a:lt1>
      <a:dk2>
        <a:srgbClr val="B6B8BB"/>
      </a:dk2>
      <a:lt2>
        <a:srgbClr val="FFE900"/>
      </a:lt2>
      <a:accent1>
        <a:srgbClr val="023F88"/>
      </a:accent1>
      <a:accent2>
        <a:srgbClr val="00B4ED"/>
      </a:accent2>
      <a:accent3>
        <a:srgbClr val="00A656"/>
      </a:accent3>
      <a:accent4>
        <a:srgbClr val="89BA17"/>
      </a:accent4>
      <a:accent5>
        <a:srgbClr val="7030A0"/>
      </a:accent5>
      <a:accent6>
        <a:srgbClr val="FF6600"/>
      </a:accent6>
      <a:hlink>
        <a:srgbClr val="00B4ED"/>
      </a:hlink>
      <a:folHlink>
        <a:srgbClr val="89BA17"/>
      </a:folHlink>
    </a:clrScheme>
    <a:fontScheme name="DSK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0" tIns="0" rIns="0" bIns="0" rtlCol="0" anchor="t" anchorCtr="0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" id="{47EF11A2-F4D4-498D-9BB1-666C561331EC}" vid="{D33E3B5A-1F4E-4A50-8478-9576D647565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Interior Slide">
  <a:themeElements>
    <a:clrScheme name="Esperion 1">
      <a:dk1>
        <a:srgbClr val="4C575E"/>
      </a:dk1>
      <a:lt1>
        <a:srgbClr val="FFFFFF"/>
      </a:lt1>
      <a:dk2>
        <a:srgbClr val="4C575E"/>
      </a:dk2>
      <a:lt2>
        <a:srgbClr val="EBEBEB"/>
      </a:lt2>
      <a:accent1>
        <a:srgbClr val="1283C6"/>
      </a:accent1>
      <a:accent2>
        <a:srgbClr val="F49123"/>
      </a:accent2>
      <a:accent3>
        <a:srgbClr val="A4A7A9"/>
      </a:accent3>
      <a:accent4>
        <a:srgbClr val="00C7F8"/>
      </a:accent4>
      <a:accent5>
        <a:srgbClr val="A6ECF4"/>
      </a:accent5>
      <a:accent6>
        <a:srgbClr val="05529D"/>
      </a:accent6>
      <a:hlink>
        <a:srgbClr val="00C7F8"/>
      </a:hlink>
      <a:folHlink>
        <a:srgbClr val="00C7F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6_Interior Slide">
  <a:themeElements>
    <a:clrScheme name="Esperion 1">
      <a:dk1>
        <a:srgbClr val="4C575E"/>
      </a:dk1>
      <a:lt1>
        <a:srgbClr val="FFFFFF"/>
      </a:lt1>
      <a:dk2>
        <a:srgbClr val="4C575E"/>
      </a:dk2>
      <a:lt2>
        <a:srgbClr val="EBEBEB"/>
      </a:lt2>
      <a:accent1>
        <a:srgbClr val="1283C6"/>
      </a:accent1>
      <a:accent2>
        <a:srgbClr val="F49123"/>
      </a:accent2>
      <a:accent3>
        <a:srgbClr val="A4A7A9"/>
      </a:accent3>
      <a:accent4>
        <a:srgbClr val="00C7F8"/>
      </a:accent4>
      <a:accent5>
        <a:srgbClr val="A6ECF4"/>
      </a:accent5>
      <a:accent6>
        <a:srgbClr val="05529D"/>
      </a:accent6>
      <a:hlink>
        <a:srgbClr val="00C7F8"/>
      </a:hlink>
      <a:folHlink>
        <a:srgbClr val="00C7F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Interior Slide">
  <a:themeElements>
    <a:clrScheme name="Esperion 1">
      <a:dk1>
        <a:srgbClr val="4C575E"/>
      </a:dk1>
      <a:lt1>
        <a:srgbClr val="FFFFFF"/>
      </a:lt1>
      <a:dk2>
        <a:srgbClr val="4C575E"/>
      </a:dk2>
      <a:lt2>
        <a:srgbClr val="EBEBEB"/>
      </a:lt2>
      <a:accent1>
        <a:srgbClr val="1283C6"/>
      </a:accent1>
      <a:accent2>
        <a:srgbClr val="F49123"/>
      </a:accent2>
      <a:accent3>
        <a:srgbClr val="A4A7A9"/>
      </a:accent3>
      <a:accent4>
        <a:srgbClr val="00C7F8"/>
      </a:accent4>
      <a:accent5>
        <a:srgbClr val="A6ECF4"/>
      </a:accent5>
      <a:accent6>
        <a:srgbClr val="05529D"/>
      </a:accent6>
      <a:hlink>
        <a:srgbClr val="00C7F8"/>
      </a:hlink>
      <a:folHlink>
        <a:srgbClr val="00C7F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Interior Slide">
  <a:themeElements>
    <a:clrScheme name="Esperion 1">
      <a:dk1>
        <a:srgbClr val="4C575E"/>
      </a:dk1>
      <a:lt1>
        <a:srgbClr val="FFFFFF"/>
      </a:lt1>
      <a:dk2>
        <a:srgbClr val="4C575E"/>
      </a:dk2>
      <a:lt2>
        <a:srgbClr val="EBEBEB"/>
      </a:lt2>
      <a:accent1>
        <a:srgbClr val="1283C6"/>
      </a:accent1>
      <a:accent2>
        <a:srgbClr val="F49123"/>
      </a:accent2>
      <a:accent3>
        <a:srgbClr val="A4A7A9"/>
      </a:accent3>
      <a:accent4>
        <a:srgbClr val="00C7F8"/>
      </a:accent4>
      <a:accent5>
        <a:srgbClr val="A6ECF4"/>
      </a:accent5>
      <a:accent6>
        <a:srgbClr val="05529D"/>
      </a:accent6>
      <a:hlink>
        <a:srgbClr val="00C7F8"/>
      </a:hlink>
      <a:folHlink>
        <a:srgbClr val="00C7F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ESPERION 16x9">
  <a:themeElements>
    <a:clrScheme name="ESPERION Corporate">
      <a:dk1>
        <a:srgbClr val="343F49"/>
      </a:dk1>
      <a:lt1>
        <a:srgbClr val="FFFFFF"/>
      </a:lt1>
      <a:dk2>
        <a:srgbClr val="003087"/>
      </a:dk2>
      <a:lt2>
        <a:srgbClr val="EAEBEC"/>
      </a:lt2>
      <a:accent1>
        <a:srgbClr val="003086"/>
      </a:accent1>
      <a:accent2>
        <a:srgbClr val="007BC3"/>
      </a:accent2>
      <a:accent3>
        <a:srgbClr val="00C4FF"/>
      </a:accent3>
      <a:accent4>
        <a:srgbClr val="F39123"/>
      </a:accent4>
      <a:accent5>
        <a:srgbClr val="91C848"/>
      </a:accent5>
      <a:accent6>
        <a:srgbClr val="F379F3"/>
      </a:accent6>
      <a:hlink>
        <a:srgbClr val="007BC3"/>
      </a:hlink>
      <a:folHlink>
        <a:srgbClr val="A5ABB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solidFill>
            <a:schemeClr val="accent2"/>
          </a:solidFill>
        </a:ln>
        <a:effectLst/>
      </a:spPr>
      <a:bodyPr rot="0" spcFirstLastPara="0" vertOverflow="overflow" horzOverflow="overflow" vert="horz" wrap="square" lIns="137160" tIns="137160" rIns="137160" bIns="164592" numCol="1" spcCol="0" rtlCol="0" fromWordArt="0" anchor="t" anchorCtr="0" forceAA="0" compatLnSpc="1">
        <a:prstTxWarp prst="textNoShape">
          <a:avLst/>
        </a:prstTxWarp>
        <a:spAutoFit/>
      </a:bodyPr>
      <a:lstStyle>
        <a:defPPr algn="l">
          <a:spcAft>
            <a:spcPts val="600"/>
          </a:spcAft>
          <a:buClr>
            <a:srgbClr val="FFFFFF"/>
          </a:buClr>
          <a:buSzPct val="75000"/>
          <a:defRPr sz="16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accent4"/>
        </a:solidFill>
      </a:spPr>
      <a:bodyPr wrap="square" rtlCol="0">
        <a:spAutoFit/>
      </a:bodyPr>
      <a:lstStyle>
        <a:defPPr algn="l">
          <a:defRPr sz="2000" i="1" dirty="0">
            <a:solidFill>
              <a:schemeClr val="bg1"/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8AB8B8CF-6EBE-9B43-ABDE-8F893D6A755F}" vid="{B3BB7F6B-5951-4C49-A529-80A39C7D4F45}"/>
    </a:ext>
  </a:extLst>
</a:theme>
</file>

<file path=ppt/theme/theme7.xml><?xml version="1.0" encoding="utf-8"?>
<a:theme xmlns:a="http://schemas.openxmlformats.org/drawingml/2006/main" name="2_ESPERION 16x9">
  <a:themeElements>
    <a:clrScheme name="ESPERION Corporate">
      <a:dk1>
        <a:srgbClr val="343F49"/>
      </a:dk1>
      <a:lt1>
        <a:srgbClr val="FFFFFF"/>
      </a:lt1>
      <a:dk2>
        <a:srgbClr val="003087"/>
      </a:dk2>
      <a:lt2>
        <a:srgbClr val="EAEBEC"/>
      </a:lt2>
      <a:accent1>
        <a:srgbClr val="003086"/>
      </a:accent1>
      <a:accent2>
        <a:srgbClr val="007BC3"/>
      </a:accent2>
      <a:accent3>
        <a:srgbClr val="00C4FF"/>
      </a:accent3>
      <a:accent4>
        <a:srgbClr val="F39123"/>
      </a:accent4>
      <a:accent5>
        <a:srgbClr val="91C848"/>
      </a:accent5>
      <a:accent6>
        <a:srgbClr val="F379F3"/>
      </a:accent6>
      <a:hlink>
        <a:srgbClr val="007BC3"/>
      </a:hlink>
      <a:folHlink>
        <a:srgbClr val="A5ABB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solidFill>
            <a:schemeClr val="accent2"/>
          </a:solidFill>
        </a:ln>
        <a:effectLst/>
      </a:spPr>
      <a:bodyPr rot="0" spcFirstLastPara="0" vertOverflow="overflow" horzOverflow="overflow" vert="horz" wrap="square" lIns="137160" tIns="137160" rIns="137160" bIns="164592" numCol="1" spcCol="0" rtlCol="0" fromWordArt="0" anchor="t" anchorCtr="0" forceAA="0" compatLnSpc="1">
        <a:prstTxWarp prst="textNoShape">
          <a:avLst/>
        </a:prstTxWarp>
        <a:spAutoFit/>
      </a:bodyPr>
      <a:lstStyle>
        <a:defPPr algn="l">
          <a:spcAft>
            <a:spcPts val="600"/>
          </a:spcAft>
          <a:buClr>
            <a:srgbClr val="FFFFFF"/>
          </a:buClr>
          <a:buSzPct val="75000"/>
          <a:defRPr sz="16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accent4"/>
        </a:solidFill>
      </a:spPr>
      <a:bodyPr wrap="square" rtlCol="0">
        <a:spAutoFit/>
      </a:bodyPr>
      <a:lstStyle>
        <a:defPPr algn="l">
          <a:defRPr sz="2000" i="1" dirty="0">
            <a:solidFill>
              <a:schemeClr val="bg1"/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8AB8B8CF-6EBE-9B43-ABDE-8F893D6A755F}" vid="{B3BB7F6B-5951-4C49-A529-80A39C7D4F45}"/>
    </a:ext>
  </a:extLst>
</a:theme>
</file>

<file path=ppt/theme/theme8.xml><?xml version="1.0" encoding="utf-8"?>
<a:theme xmlns:a="http://schemas.openxmlformats.org/drawingml/2006/main" name="4_DSE">
  <a:themeElements>
    <a:clrScheme name="DSE green/blue">
      <a:dk1>
        <a:sysClr val="windowText" lastClr="000000"/>
      </a:dk1>
      <a:lt1>
        <a:sysClr val="window" lastClr="FFFFFF"/>
      </a:lt1>
      <a:dk2>
        <a:srgbClr val="4D4F53"/>
      </a:dk2>
      <a:lt2>
        <a:srgbClr val="FFFFFF"/>
      </a:lt2>
      <a:accent1>
        <a:srgbClr val="005BAA"/>
      </a:accent1>
      <a:accent2>
        <a:srgbClr val="89BA17"/>
      </a:accent2>
      <a:accent3>
        <a:srgbClr val="00B4ED"/>
      </a:accent3>
      <a:accent4>
        <a:srgbClr val="00A656"/>
      </a:accent4>
      <a:accent5>
        <a:srgbClr val="023F88"/>
      </a:accent5>
      <a:accent6>
        <a:srgbClr val="4D4F53"/>
      </a:accent6>
      <a:hlink>
        <a:srgbClr val="89BA17"/>
      </a:hlink>
      <a:folHlink>
        <a:srgbClr val="4D4F53"/>
      </a:folHlink>
    </a:clrScheme>
    <a:fontScheme name="D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E (green-blue) 16x9 template_draft1.potx" id="{4397E5E4-7C9D-490B-B272-1A24AD365A25}" vid="{4A0C0F6D-4994-4057-A99B-5540ED784733}"/>
    </a:ext>
  </a:extLst>
</a:theme>
</file>

<file path=ppt/theme/theme9.xml><?xml version="1.0" encoding="utf-8"?>
<a:theme xmlns:a="http://schemas.openxmlformats.org/drawingml/2006/main" name="5_DSE">
  <a:themeElements>
    <a:clrScheme name="DSE green/blue">
      <a:dk1>
        <a:sysClr val="windowText" lastClr="000000"/>
      </a:dk1>
      <a:lt1>
        <a:sysClr val="window" lastClr="FFFFFF"/>
      </a:lt1>
      <a:dk2>
        <a:srgbClr val="4D4F53"/>
      </a:dk2>
      <a:lt2>
        <a:srgbClr val="FFFFFF"/>
      </a:lt2>
      <a:accent1>
        <a:srgbClr val="005BAA"/>
      </a:accent1>
      <a:accent2>
        <a:srgbClr val="89BA17"/>
      </a:accent2>
      <a:accent3>
        <a:srgbClr val="00B4ED"/>
      </a:accent3>
      <a:accent4>
        <a:srgbClr val="00A656"/>
      </a:accent4>
      <a:accent5>
        <a:srgbClr val="023F88"/>
      </a:accent5>
      <a:accent6>
        <a:srgbClr val="4D4F53"/>
      </a:accent6>
      <a:hlink>
        <a:srgbClr val="89BA17"/>
      </a:hlink>
      <a:folHlink>
        <a:srgbClr val="4D4F53"/>
      </a:folHlink>
    </a:clrScheme>
    <a:fontScheme name="D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E (green-blue) 16x9 template_draft1.potx" id="{4397E5E4-7C9D-490B-B272-1A24AD365A25}" vid="{4A0C0F6D-4994-4057-A99B-5540ED784733}"/>
    </a:ext>
  </a:extLst>
</a:theme>
</file>

<file path=ppt/theme/themeOverride1.xml><?xml version="1.0" encoding="utf-8"?>
<a:themeOverride xmlns:a="http://schemas.openxmlformats.org/drawingml/2006/main">
  <a:clrScheme name="DSE green/blue">
    <a:dk1>
      <a:sysClr val="windowText" lastClr="000000"/>
    </a:dk1>
    <a:lt1>
      <a:sysClr val="window" lastClr="FFFFFF"/>
    </a:lt1>
    <a:dk2>
      <a:srgbClr val="4D4F53"/>
    </a:dk2>
    <a:lt2>
      <a:srgbClr val="FFFFFF"/>
    </a:lt2>
    <a:accent1>
      <a:srgbClr val="005BAA"/>
    </a:accent1>
    <a:accent2>
      <a:srgbClr val="89BA17"/>
    </a:accent2>
    <a:accent3>
      <a:srgbClr val="00B4ED"/>
    </a:accent3>
    <a:accent4>
      <a:srgbClr val="00A656"/>
    </a:accent4>
    <a:accent5>
      <a:srgbClr val="023F88"/>
    </a:accent5>
    <a:accent6>
      <a:srgbClr val="4D4F53"/>
    </a:accent6>
    <a:hlink>
      <a:srgbClr val="89BA17"/>
    </a:hlink>
    <a:folHlink>
      <a:srgbClr val="4D4F53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85F4F46227B2408F99790C2561BEC5" ma:contentTypeVersion="5" ma:contentTypeDescription="Create a new document." ma:contentTypeScope="" ma:versionID="72f6ebd1693bf26ba159d2ec4fa1558f">
  <xsd:schema xmlns:xsd="http://www.w3.org/2001/XMLSchema" xmlns:xs="http://www.w3.org/2001/XMLSchema" xmlns:p="http://schemas.microsoft.com/office/2006/metadata/properties" xmlns:ns2="c0457e21-a138-496b-98dc-95b3952a20f1" xmlns:ns3="90387bcd-3cfc-4214-bfbf-8e628a661a7a" targetNamespace="http://schemas.microsoft.com/office/2006/metadata/properties" ma:root="true" ma:fieldsID="4700b417c454fa69fa55db5c24127225" ns2:_="" ns3:_="">
    <xsd:import namespace="c0457e21-a138-496b-98dc-95b3952a20f1"/>
    <xsd:import namespace="90387bcd-3cfc-4214-bfbf-8e628a661a7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457e21-a138-496b-98dc-95b3952a20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387bcd-3cfc-4214-bfbf-8e628a661a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F3F63D-2153-4EB8-BCA2-5965532FA178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c0457e21-a138-496b-98dc-95b3952a20f1"/>
    <ds:schemaRef ds:uri="http://purl.org/dc/elements/1.1/"/>
    <ds:schemaRef ds:uri="http://schemas.microsoft.com/office/2006/metadata/properties"/>
    <ds:schemaRef ds:uri="90387bcd-3cfc-4214-bfbf-8e628a661a7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C90C9D8-2886-4C8F-BC10-90E8DD3CFC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845A3-3061-4411-913B-1A8C866654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457e21-a138-496b-98dc-95b3952a20f1"/>
    <ds:schemaRef ds:uri="90387bcd-3cfc-4214-bfbf-8e628a661a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PowerPoint_template_EN_Premium_Version</Template>
  <TotalTime>0</TotalTime>
  <Words>4439</Words>
  <Application>Microsoft Office PowerPoint</Application>
  <PresentationFormat>Panorámica</PresentationFormat>
  <Paragraphs>604</Paragraphs>
  <Slides>39</Slides>
  <Notes>26</Notes>
  <HiddenSlides>10</HiddenSlides>
  <MMClips>0</MMClips>
  <ScaleCrop>false</ScaleCrop>
  <HeadingPairs>
    <vt:vector size="8" baseType="variant">
      <vt:variant>
        <vt:lpstr>Fuentes usadas</vt:lpstr>
      </vt:variant>
      <vt:variant>
        <vt:i4>15</vt:i4>
      </vt:variant>
      <vt:variant>
        <vt:lpstr>Tema</vt:lpstr>
      </vt:variant>
      <vt:variant>
        <vt:i4>9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39</vt:i4>
      </vt:variant>
    </vt:vector>
  </HeadingPairs>
  <TitlesOfParts>
    <vt:vector size="65" baseType="lpstr">
      <vt:lpstr>Arial,Italic</vt:lpstr>
      <vt:lpstr>ArialUnicodeMS</vt:lpstr>
      <vt:lpstr>Helvetica Neue</vt:lpstr>
      <vt:lpstr>Helvetica Neue Medium</vt:lpstr>
      <vt:lpstr>Abadi Extra Light</vt:lpstr>
      <vt:lpstr>Arial</vt:lpstr>
      <vt:lpstr>Arial Narrow</vt:lpstr>
      <vt:lpstr>Bahnschrift SemiBold Condensed</vt:lpstr>
      <vt:lpstr>Book Antiqua</vt:lpstr>
      <vt:lpstr>Calibri</vt:lpstr>
      <vt:lpstr>Calibri Light</vt:lpstr>
      <vt:lpstr>Mistral</vt:lpstr>
      <vt:lpstr>Tahoma</vt:lpstr>
      <vt:lpstr>Times New Roman</vt:lpstr>
      <vt:lpstr>Wingdings 3</vt:lpstr>
      <vt:lpstr>1_DSK_PPT_TemplateDesign_EN_Prem_120509_jal</vt:lpstr>
      <vt:lpstr>3_Interior Slide</vt:lpstr>
      <vt:lpstr>16_Interior Slide</vt:lpstr>
      <vt:lpstr>4_Interior Slide</vt:lpstr>
      <vt:lpstr>5_Interior Slide</vt:lpstr>
      <vt:lpstr>ESPERION 16x9</vt:lpstr>
      <vt:lpstr>2_ESPERION 16x9</vt:lpstr>
      <vt:lpstr>4_DSE</vt:lpstr>
      <vt:lpstr>5_DSE</vt:lpstr>
      <vt:lpstr>Worksheet</vt:lpstr>
      <vt:lpstr>Chart</vt:lpstr>
      <vt:lpstr>Presentación de PowerPoint</vt:lpstr>
      <vt:lpstr>Indicaciones terapéuticas  (Ficha técnica)</vt:lpstr>
      <vt:lpstr>Presentaciones</vt:lpstr>
      <vt:lpstr>Presentación de PowerPoint</vt:lpstr>
      <vt:lpstr>Recomendación Guías europeas ESC / EAS 2020:  reducir intensamente el LDL-C para reducir el riesgo cardiovascular</vt:lpstr>
      <vt:lpstr>La reducción de LDL-C se correlaciona con la reducción del riesgo CV</vt:lpstr>
      <vt:lpstr>Sin embargo …Numerosos estudios muestran que los pacientes de alto y muy alto riesgo no logran los objetivos de LDL-C</vt:lpstr>
      <vt:lpstr>¿Qué estrategias tenemos frente a la hipercolesterolemia?</vt:lpstr>
      <vt:lpstr>Presentación de PowerPoint</vt:lpstr>
      <vt:lpstr>¿Qué deberían aportar las nuevas terapias?</vt:lpstr>
      <vt:lpstr>Acido Bempedoico Profármaco que Bloquea la síntesis de colesterol</vt:lpstr>
      <vt:lpstr>Acido Bempedoico: Mecanismo de acción </vt:lpstr>
      <vt:lpstr>Desarrollo Clínico de Ac. Bempedoico</vt:lpstr>
      <vt:lpstr>Estudio Fase II: en el paciente de riesgo moderado  </vt:lpstr>
      <vt:lpstr>Estudios FASE III: en el paciente de alto riesgo</vt:lpstr>
      <vt:lpstr>Estudios FASE III: en el paciente de alto riesgo</vt:lpstr>
      <vt:lpstr>Presentación de PowerPoint</vt:lpstr>
      <vt:lpstr>Eficacia consistente en distintos perfiles de pacientes.</vt:lpstr>
      <vt:lpstr>Seguridad de Ac. Bempedoico</vt:lpstr>
      <vt:lpstr>Análisis global de seguridad</vt:lpstr>
      <vt:lpstr>Análisis global de seguridad</vt:lpstr>
      <vt:lpstr>Presentación de PowerPoint</vt:lpstr>
      <vt:lpstr>Presentación de PowerPoint</vt:lpstr>
      <vt:lpstr>Pacientes especiales</vt:lpstr>
      <vt:lpstr>Presentación de PowerPoint</vt:lpstr>
      <vt:lpstr>Presentación de PowerPoint</vt:lpstr>
      <vt:lpstr>Presentación de PowerPoint</vt:lpstr>
      <vt:lpstr>FICHA TECNICA</vt:lpstr>
      <vt:lpstr>Indicaciones terapéuticas  (Ficha técnica)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aumento de LDL-C es una causa comprobada y directa de eventos CV</vt:lpstr>
      <vt:lpstr>Posicionamiento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2019-06-12T07:16:42Z</dcterms:created>
  <dcterms:modified xsi:type="dcterms:W3CDTF">2021-06-18T10:49:02Z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0x0101003E85F4F46227B2408F99790C2561BEC5</vt:lpwstr>
  </property>
</Properties>
</file>