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7.xml" ContentType="application/vnd.openxmlformats-officedocument.them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8.xml" ContentType="application/vnd.openxmlformats-officedocument.them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9.xml" ContentType="application/vnd.openxmlformats-officedocument.them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  <p:sldMasterId id="2147483718" r:id="rId6"/>
    <p:sldMasterId id="2147483734" r:id="rId7"/>
    <p:sldMasterId id="2147483763" r:id="rId8"/>
    <p:sldMasterId id="2147483794" r:id="rId9"/>
    <p:sldMasterId id="2147483821" r:id="rId10"/>
    <p:sldMasterId id="2147483849" r:id="rId11"/>
    <p:sldMasterId id="2147483877" r:id="rId12"/>
  </p:sldMasterIdLst>
  <p:notesMasterIdLst>
    <p:notesMasterId r:id="rId34"/>
  </p:notesMasterIdLst>
  <p:sldIdLst>
    <p:sldId id="1800478084" r:id="rId13"/>
    <p:sldId id="1800478085" r:id="rId14"/>
    <p:sldId id="1800478087" r:id="rId15"/>
    <p:sldId id="1800478088" r:id="rId16"/>
    <p:sldId id="1800478089" r:id="rId17"/>
    <p:sldId id="1800478105" r:id="rId18"/>
    <p:sldId id="1800478099" r:id="rId19"/>
    <p:sldId id="1800478109" r:id="rId20"/>
    <p:sldId id="1800478110" r:id="rId21"/>
    <p:sldId id="1800478114" r:id="rId22"/>
    <p:sldId id="1800478115" r:id="rId23"/>
    <p:sldId id="1800478116" r:id="rId24"/>
    <p:sldId id="1800478119" r:id="rId25"/>
    <p:sldId id="1800478118" r:id="rId26"/>
    <p:sldId id="1800478120" r:id="rId27"/>
    <p:sldId id="1800478121" r:id="rId28"/>
    <p:sldId id="1800478122" r:id="rId29"/>
    <p:sldId id="1800478123" r:id="rId30"/>
    <p:sldId id="1800478124" r:id="rId31"/>
    <p:sldId id="1800478100" r:id="rId32"/>
    <p:sldId id="180047810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a Roig Barker" initials="VRB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0031" autoAdjust="0"/>
    <p:restoredTop sz="99542" autoAdjust="0"/>
  </p:normalViewPr>
  <p:slideViewPr>
    <p:cSldViewPr snapToGrid="0">
      <p:cViewPr varScale="1">
        <p:scale>
          <a:sx n="116" d="100"/>
          <a:sy n="116" d="100"/>
        </p:scale>
        <p:origin x="-12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8B91-DC06-4D9A-9429-D5E3440001AC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FB0F-2404-42D8-8B54-C569BA62B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3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4.emf"/><Relationship Id="rId2" Type="http://schemas.openxmlformats.org/officeDocument/2006/relationships/tags" Target="../tags/tag16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4.emf"/><Relationship Id="rId2" Type="http://schemas.openxmlformats.org/officeDocument/2006/relationships/tags" Target="../tags/tag16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4.emf"/><Relationship Id="rId2" Type="http://schemas.openxmlformats.org/officeDocument/2006/relationships/tags" Target="../tags/tag16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4.emf"/><Relationship Id="rId2" Type="http://schemas.openxmlformats.org/officeDocument/2006/relationships/tags" Target="../tags/tag17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78.xml"/><Relationship Id="rId7" Type="http://schemas.openxmlformats.org/officeDocument/2006/relationships/image" Target="../media/image4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86.xml"/><Relationship Id="rId7" Type="http://schemas.openxmlformats.org/officeDocument/2006/relationships/image" Target="../media/image1.emf"/><Relationship Id="rId2" Type="http://schemas.openxmlformats.org/officeDocument/2006/relationships/tags" Target="../tags/tag18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8.png"/><Relationship Id="rId4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06.xml"/><Relationship Id="rId7" Type="http://schemas.openxmlformats.org/officeDocument/2006/relationships/image" Target="../media/image39.png"/><Relationship Id="rId2" Type="http://schemas.openxmlformats.org/officeDocument/2006/relationships/tags" Target="../tags/tag20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35.png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08.xml"/><Relationship Id="rId7" Type="http://schemas.openxmlformats.org/officeDocument/2006/relationships/image" Target="../media/image19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9.emf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210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20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3.png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6.emf"/><Relationship Id="rId2" Type="http://schemas.openxmlformats.org/officeDocument/2006/relationships/tags" Target="../tags/tag21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emf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emf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55.xml"/><Relationship Id="rId7" Type="http://schemas.openxmlformats.org/officeDocument/2006/relationships/image" Target="../media/image3.emf"/><Relationship Id="rId2" Type="http://schemas.openxmlformats.org/officeDocument/2006/relationships/tags" Target="../tags/tag5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7.xml"/><Relationship Id="rId7" Type="http://schemas.openxmlformats.org/officeDocument/2006/relationships/image" Target="../media/image4.emf"/><Relationship Id="rId2" Type="http://schemas.openxmlformats.org/officeDocument/2006/relationships/tags" Target="../tags/tag5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4.emf"/><Relationship Id="rId2" Type="http://schemas.openxmlformats.org/officeDocument/2006/relationships/tags" Target="../tags/tag5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4.emf"/><Relationship Id="rId2" Type="http://schemas.openxmlformats.org/officeDocument/2006/relationships/tags" Target="../tags/tag6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emf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4.emf"/><Relationship Id="rId2" Type="http://schemas.openxmlformats.org/officeDocument/2006/relationships/tags" Target="../tags/tag6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6.emf"/><Relationship Id="rId2" Type="http://schemas.openxmlformats.org/officeDocument/2006/relationships/tags" Target="../tags/tag6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4.emf"/><Relationship Id="rId2" Type="http://schemas.openxmlformats.org/officeDocument/2006/relationships/tags" Target="../tags/tag6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1.xml"/><Relationship Id="rId7" Type="http://schemas.openxmlformats.org/officeDocument/2006/relationships/image" Target="../media/image4.emf"/><Relationship Id="rId2" Type="http://schemas.openxmlformats.org/officeDocument/2006/relationships/tags" Target="../tags/tag7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9.xml"/><Relationship Id="rId7" Type="http://schemas.openxmlformats.org/officeDocument/2006/relationships/image" Target="../media/image4.emf"/><Relationship Id="rId2" Type="http://schemas.openxmlformats.org/officeDocument/2006/relationships/tags" Target="../tags/tag9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01.xml"/><Relationship Id="rId7" Type="http://schemas.openxmlformats.org/officeDocument/2006/relationships/image" Target="../media/image19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0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3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em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62.xml"/><Relationship Id="rId7" Type="http://schemas.openxmlformats.org/officeDocument/2006/relationships/image" Target="../media/image1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png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36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37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22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3237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939B6B-53B6-446C-837C-11534DCF1D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F939B6B-53B6-446C-837C-11534DCF1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5D061EF-E69E-4EF3-A242-AFFEDE08F6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picture. Crop to adjust the picture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 and crop to adjust the picture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fld id="{28D6C45A-E584-40E6-A586-045EEF6EB4F0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287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6B26C4A-4A80-4A74-8C76-5DE4E99EE4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46B26C4A-4A80-4A74-8C76-5DE4E99EE4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8D208F3-3A86-458E-BD51-142572EA98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picture. Crop to adjust the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 and crop to adjust the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fld id="{DB13E6F6-9D21-4184-A896-FBEB9378E50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225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F4442FC4-ECBE-485D-BA98-2BF23461C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F4442FC4-ECBE-485D-BA98-2BF23461C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9F8A3045-9926-4EDA-85A0-B10B0BD8FB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BD834-D261-4D0F-9599-FBB076DE5078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861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10E3BF9-CFFB-4CD0-B5EC-57345CE8EF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710E3BF9-CFFB-4CD0-B5EC-57345CE8E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82091CB-AF7C-45E2-8F0C-A6E4CA2EE0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19F5B8-829A-4B49-9C7D-3EEBC6BEBB77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066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6A76236A-F5EA-433F-850F-6A2CE74C86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6A76236A-F5EA-433F-850F-6A2CE74C8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4D6308E1-B867-4A60-8443-82F3FA539A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027DC9-113E-4ECD-A3FB-6AEF651479ED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86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B3FDB0C-C9CD-4395-86B6-5D112E829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B3FDB0C-C9CD-4395-86B6-5D112E829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820E7B3-F05C-45E8-925F-C7816EDB626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US" noProof="0" dirty="0"/>
              <a:t>Click to insert picture and c</a:t>
            </a:r>
            <a:r>
              <a:rPr lang="en-US" dirty="0" err="1"/>
              <a:t>rop</a:t>
            </a:r>
            <a:r>
              <a:rPr lang="en-US" dirty="0"/>
              <a:t> to adjust the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2B200A9-E0D3-4751-9392-DFF2DFB9C21B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835559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A22B964-617B-4D72-89CE-D211486A6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A22B964-617B-4D72-89CE-D211486A6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E159659-F913-469F-8C39-4046491763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D206E2-3961-4FEB-A828-B0DC64CAF32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4387947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D2675F67-BAAA-4C0F-A519-721501FDD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D2675F67-BAAA-4C0F-A519-721501FDD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82A54A8-EA48-418C-A107-5CEC0566A1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D5D193-3EAA-4A10-BF2C-C0A00B94B17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91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CF9066F0-1561-4447-B11C-97D6536E7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CF9066F0-1561-4447-B11C-97D6536E7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9FE10C19-BD4F-44D4-94A7-5EF7170DC6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4B8BC8E-9B77-4501-959B-AB29D2C70D48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25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482CDFC-7870-4721-AF45-78A5B69F05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482CDFC-7870-4721-AF45-78A5B69F0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793379AE-C864-4DB2-8165-F4EF7BD92A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811AB9B-DAA6-4753-9835-1C08E48C7E0B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95713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F3750A2-8F87-8843-951D-F8F7D66B02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88A26EC-84E5-4B06-A663-2624EE70E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2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88A26EC-84E5-4B06-A663-2624EE70E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ABC663EC-4C26-4F94-BE55-76C8E056F4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 userDrawn="1"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12D1D4-974D-4635-A459-051087C27CC2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21A50AF9-644E-C240-BBCB-FE1584819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12193" b="29697"/>
          <a:stretch/>
        </p:blipFill>
        <p:spPr>
          <a:xfrm>
            <a:off x="580608" y="6030113"/>
            <a:ext cx="1288200" cy="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38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08A61D9C-9802-4C2E-B9EB-FEE415E561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08A61D9C-9802-4C2E-B9EB-FEE415E56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F6B7BFD0-4583-4EB3-B7A0-B0A4E06EEA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5097E5-C03C-47AF-8C89-8DDB5CE2A14C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7148839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47F62C-25AA-4081-9C3C-82D487153DD5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665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BB6FC8B-7643-49D5-B893-103658EA03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5BB6FC8B-7643-49D5-B893-103658EA0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21745B0-E854-4AFF-8E6A-3DE9C45296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798DDF-2C3E-4686-B7A6-AAD8C8AB0445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Header &amp; Footer to insert 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31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CB26105-0B83-4CEF-A4FE-97412FA17E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3CB26105-0B83-4CEF-A4FE-97412FA17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28684F8-84B2-493A-A270-4F7CB2AD84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697C2B1-1C3D-44B9-A287-52999FF6C3A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17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6B17537-805E-4D88-BBFB-ABCD0484B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6B17537-805E-4D88-BBFB-ABCD0484B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40638A0-D227-4673-AB19-1D55320DFE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C99A2F9-E31A-4DE5-AC2B-E2EED83BB678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58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A4EDEC7-F3D4-47F3-BE54-08A706EA31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A4EDEC7-F3D4-47F3-BE54-08A706EA3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B848A21-CB52-4FAD-9B33-BC4490E415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6851A56-3BDC-478E-8F33-766CC79BF057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072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EC2C67A-AB0C-4708-A422-FB3448F0A8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DEC2C67A-AB0C-4708-A422-FB3448F0A8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C1C749D-CD93-45F8-99F7-93155458CBF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010D378-E6E3-432D-9622-CB935059B06D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992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EE23564-00C6-482A-A5D3-2F740DC789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BEE23564-00C6-482A-A5D3-2F740DC78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D072E5F-FFC4-42F0-AC3D-4CE7D7CA91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B4E019D-1DAD-41C2-8981-E55027F266B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56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A942BA3F-F457-4EDA-9146-6EE0A872B0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A942BA3F-F457-4EDA-9146-6EE0A872B0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8EDBDAD9-96A2-44FF-81DB-011325A592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noProof="0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BA9A1EE-B51F-4340-8241-837FDE189B5A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 dirty="0"/>
              <a:t>Click Header &amp; Footer to insert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455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93281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2FBEBBD-6FCA-40C0-B6E6-0837DF189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32FBEBBD-6FCA-40C0-B6E6-0837DF189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336CB9B3-AC6A-4345-8B66-C094678B07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“Click to insert quote </a:t>
            </a:r>
            <a:br>
              <a:rPr lang="en-US" noProof="0" dirty="0"/>
            </a:br>
            <a:r>
              <a:rPr lang="en-US" noProof="0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A1E480-DFD9-4BCB-A48D-EC36F39F06E8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Header &amp; Footer to insert 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9288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45AA590-8E8C-4E1A-A1CB-1F126CCBDB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445AA590-8E8C-4E1A-A1CB-1F126CCBD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D63EA51-1E42-4343-ACCF-39BC957280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678C6F4-C48F-CE46-B148-6E6D4C5170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1C3C5E-2BE6-41FD-9D9B-E514BB640206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980E4D3-D6A7-D54A-8385-20D5BDEDC2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2" y="5797182"/>
            <a:ext cx="1500145" cy="10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72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CC3DA60-2670-478C-A702-405743E6E2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5CC3DA60-2670-478C-A702-405743E6E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90D3FD60-4DB9-4037-8EF5-01992B26C7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A0706FEA-8FC2-4F22-8A30-ACC14C10819F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063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2E4B95B0-A194-49DD-8F6E-FADCBBBCEA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2E4B95B0-A194-49DD-8F6E-FADCBBBCE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ECD8DF43-32BC-4755-A593-D655911905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9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2269714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F41305BE-2A8A-4D37-9105-27C7BF54B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F41305BE-2A8A-4D37-9105-27C7BF54B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980819A0-220A-4904-8356-1694F5B2D3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Iberia monthly presentation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C47388-4138-446E-BE7B-565AF3A74E7B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73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32" y="396881"/>
            <a:ext cx="10308193" cy="3618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912" y="720441"/>
            <a:ext cx="10309485" cy="50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25912" y="1465637"/>
            <a:ext cx="10309485" cy="4635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270D91-9C19-4287-A0E9-0A9B320F0881}" type="datetime4">
              <a:rPr lang="en-GB" smtClean="0">
                <a:solidFill>
                  <a:srgbClr val="323232"/>
                </a:solidFill>
              </a:rPr>
              <a:pPr/>
              <a:t>28 January 2021</a:t>
            </a:fld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>
                <a:solidFill>
                  <a:srgbClr val="323232"/>
                </a:solidFill>
              </a:rPr>
              <a:pPr/>
              <a:t>‹Nº›</a:t>
            </a:fld>
            <a:endParaRPr lang="en-GB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128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A2F630AA-406E-4306-8559-7BB90FBE165F}" type="datetime4">
              <a:rPr lang="en-US" smtClean="0"/>
              <a:t>January 28, 2021</a:t>
            </a:fld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3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DD019C8-DB78-4B1D-BA58-4E18EF92B56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418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8416A41-F7F8-4D79-8C30-3B24235237F8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9639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BEA0C978-45F4-4418-BC1C-23A3E83A60CD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61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15599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15BF14-3B26-47FB-A3E0-18BE3F49F2F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35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8ABAE1-3237-4AA1-842D-C2C2803CF72F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72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874DA5-649C-4C63-988F-6DD3FF370C78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2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FFE0E31-BEB3-4389-ACEF-3634425B5DA2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7875836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A37C3F-D50F-4839-9B86-9347CF1D81CE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0682752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AFF04D-F82B-4131-8505-71447A98C8D6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Director’s Compliance Statement Review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53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BF4A1FF-6100-4D5E-B8DC-6719E9BCACE8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838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1F9662-7C70-45D7-9A39-C237D4BDD721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907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 userDrawn="1"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657EF62-5957-4AC6-8913-71CB927ACBF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924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92DE24-9995-461D-9E32-86BD38AB31B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47368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2701822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A58DF4-1E95-4FA1-BD30-3B3B67F29433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9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EA6A9A5-AB42-449D-BE4F-A95C3B30287E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87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34D3EDE-A27C-40E4-B184-F945B482D96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014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09B8E52-B61B-42F8-9AFA-2C8DCC47FB7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150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6EDD57-E36B-429F-9B6D-8E6CFA32470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061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8888E0-CF6F-4967-8E20-BBD19174DC42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504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BF7456-797F-4F41-9773-146180566AA7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919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D0F7FB1-BD25-47C4-A5E0-31C28C0B5EB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699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2CC36B-82D6-4D4D-9089-DE47C7E1BCA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517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" panose="000005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04F2D0-953B-4351-A84D-11592B163489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38776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" panose="000005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7259F500-B85F-4202-8017-756B5D89B627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482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4198949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32883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835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95348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12015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89231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8170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86540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422926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9794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1296090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97740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76688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00898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6933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8603984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18455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31721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47713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86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3274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32911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39724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94905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3558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90569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6607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58285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15489429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32" y="396881"/>
            <a:ext cx="10308193" cy="3618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912" y="720441"/>
            <a:ext cx="10309485" cy="50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25912" y="1465637"/>
            <a:ext cx="10309485" cy="4635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270D91-9C19-4287-A0E9-0A9B320F0881}" type="datetime4">
              <a:rPr lang="en-GB" smtClean="0">
                <a:solidFill>
                  <a:srgbClr val="323232"/>
                </a:solidFill>
              </a:rPr>
              <a:pPr/>
              <a:t>28 January 2021</a:t>
            </a:fld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>
                <a:solidFill>
                  <a:srgbClr val="323232"/>
                </a:solidFill>
              </a:rPr>
              <a:pPr/>
              <a:t>‹Nº›</a:t>
            </a:fld>
            <a:endParaRPr lang="en-GB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96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020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7504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51851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2137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20925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448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04571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88908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3728576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7989896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61091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637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1742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12152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55590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2053463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469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89084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79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21439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77704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44548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80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969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021294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83968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9342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4337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0844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430007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32" y="396881"/>
            <a:ext cx="10308193" cy="3618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912" y="720441"/>
            <a:ext cx="10309485" cy="50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25912" y="1465637"/>
            <a:ext cx="10309485" cy="4635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270D91-9C19-4287-A0E9-0A9B320F0881}" type="datetime4">
              <a:rPr lang="en-GB" smtClean="0">
                <a:solidFill>
                  <a:srgbClr val="323232"/>
                </a:solidFill>
              </a:rPr>
              <a:pPr/>
              <a:t>28 January 2021</a:t>
            </a:fld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>
                <a:solidFill>
                  <a:srgbClr val="323232"/>
                </a:solidFill>
              </a:rPr>
              <a:pPr/>
              <a:t>‹Nº›</a:t>
            </a:fld>
            <a:endParaRPr lang="en-GB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697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0518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9193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94802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27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34450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4310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51694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14205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9045324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8138607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2256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2108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51673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8611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3093038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1491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7157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722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952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41541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40279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152031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47159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40932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28613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426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720413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81874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11140538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32" y="396881"/>
            <a:ext cx="10308193" cy="3618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912" y="720441"/>
            <a:ext cx="10309485" cy="50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25912" y="1465637"/>
            <a:ext cx="10309485" cy="4635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270D91-9C19-4287-A0E9-0A9B320F0881}" type="datetime4">
              <a:rPr lang="en-GB" smtClean="0">
                <a:solidFill>
                  <a:srgbClr val="323232"/>
                </a:solidFill>
              </a:rPr>
              <a:pPr/>
              <a:t>28 January 2021</a:t>
            </a:fld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>
                <a:solidFill>
                  <a:srgbClr val="323232"/>
                </a:solidFill>
              </a:rPr>
              <a:pPr/>
              <a:t>‹Nº›</a:t>
            </a:fld>
            <a:endParaRPr lang="en-GB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1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951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280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1492693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19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20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AB5C9C-F3DA-44EE-A09C-9EB3CA196DCB}" type="datetimeFigureOut">
              <a:rPr lang="es-ES"/>
              <a:pPr/>
              <a:t>28/01/2021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6FB955-180E-43F6-B9D4-5F246436E61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639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07AFE-5A5F-4BCA-8F5F-BC0AE0D1D9C3}" type="datetimeFigureOut">
              <a:rPr lang="es-ES"/>
              <a:pPr/>
              <a:t>28/01/2021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C4C9-B6EE-484F-8A09-5885C7218F5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8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7318B46-7763-4D8E-A2F0-FE0BFCE14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47318B46-7763-4D8E-A2F0-FE0BFCE14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D3B58BD-1564-4DCB-9FE4-842E1F5065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noProof="0" dirty="0"/>
              <a:t>Insert name in bold, title and department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A2092F60-B104-431C-9C48-BC021C9D5683}" type="datetime4">
              <a:rPr lang="en-US" noProof="0" smtClean="0"/>
              <a:t>January 28, 2021</a:t>
            </a:fld>
            <a:endParaRPr lang="en-US" noProof="0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6235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7CC58776-C88A-4ED9-A38D-C99D5038C0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7CC58776-C88A-4ED9-A38D-C99D5038C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147C87D-F53B-4683-AB61-119A400275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7FD6BB5-E65C-4646-99FF-574436D7EA3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80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939B6B-53B6-446C-837C-11534DCF1D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F939B6B-53B6-446C-837C-11534DCF1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5D061EF-E69E-4EF3-A242-AFFEDE08F6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picture. Crop to adjust the picture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 and crop to adjust the picture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fld id="{00B5A8FC-968C-4023-8D76-1FEDADEA31CF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18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6B26C4A-4A80-4A74-8C76-5DE4E99EE4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46B26C4A-4A80-4A74-8C76-5DE4E99EE4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8D208F3-3A86-458E-BD51-142572EA984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picture. Crop to adjust the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 and crop to adjust the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fld id="{5EDB4C97-7F74-4D2A-9F5C-D22B488CDA5C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312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F4442FC4-ECBE-485D-BA98-2BF23461C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F4442FC4-ECBE-485D-BA98-2BF23461C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9F8A3045-9926-4EDA-85A0-B10B0BD8FB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A1C12-FBFB-4554-A841-F4EC6C58F1FB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74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10E3BF9-CFFB-4CD0-B5EC-57345CE8EF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710E3BF9-CFFB-4CD0-B5EC-57345CE8E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82091CB-AF7C-45E2-8F0C-A6E4CA2EE02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FE352-4FDB-4996-9C3E-BB3D882F7BF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4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6A76236A-F5EA-433F-850F-6A2CE74C86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6A76236A-F5EA-433F-850F-6A2CE74C8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4D6308E1-B867-4A60-8443-82F3FA539A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DE6CAB-2916-4608-BF04-DF67A77EDF9D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65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B3FDB0C-C9CD-4395-86B6-5D112E829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B3FDB0C-C9CD-4395-86B6-5D112E829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820E7B3-F05C-45E8-925F-C7816EDB626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US" noProof="0" dirty="0"/>
              <a:t>Click to insert picture and c</a:t>
            </a:r>
            <a:r>
              <a:rPr lang="en-US" dirty="0" err="1"/>
              <a:t>rop</a:t>
            </a:r>
            <a:r>
              <a:rPr lang="en-US" dirty="0"/>
              <a:t> to adjust the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7D925DF-F85C-470C-8E25-CB15B4DA031E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584794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A22B964-617B-4D72-89CE-D211486A6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A22B964-617B-4D72-89CE-D211486A6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E159659-F913-469F-8C39-4046491763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DF5DA0-2255-42E4-AE26-27FA40CFC391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70596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D2675F67-BAAA-4C0F-A519-721501FDD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D2675F67-BAAA-4C0F-A519-721501FDD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82A54A8-EA48-418C-A107-5CEC0566A13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D289AA-B7C8-47B8-8FA5-D72ACF2707DB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26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CF9066F0-1561-4447-B11C-97D6536E7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CF9066F0-1561-4447-B11C-97D6536E7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9FE10C19-BD4F-44D4-94A7-5EF7170DC6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7D55CB9-847F-49DA-B77A-869BCCF77831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3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1013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482CDFC-7870-4721-AF45-78A5B69F05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482CDFC-7870-4721-AF45-78A5B69F0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793379AE-C864-4DB2-8165-F4EF7BD92A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EB2CFA-92CA-4AB0-A5FE-940A22C26D8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64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88A26EC-84E5-4B06-A663-2624EE70E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88A26EC-84E5-4B06-A663-2624EE70E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ABC663EC-4C26-4F94-BE55-76C8E056F4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 userDrawn="1"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0298C36-E211-41E7-AB60-CB75709E1DF4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29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08A61D9C-9802-4C2E-B9EB-FEE415E561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08A61D9C-9802-4C2E-B9EB-FEE415E56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F6B7BFD0-4583-4EB3-B7A0-B0A4E06EEA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1CDEE6-21AB-4615-BD0B-C804E086E8D2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22977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24F78-9991-4E09-A76D-741124856F95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77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BB6FC8B-7643-49D5-B893-103658EA03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5BB6FC8B-7643-49D5-B893-103658EA0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21745B0-E854-4AFF-8E6A-3DE9C45296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A3B02BF-19B4-4230-9881-FE0C9FD84CF3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85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CB26105-0B83-4CEF-A4FE-97412FA17E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3CB26105-0B83-4CEF-A4FE-97412FA17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28684F8-84B2-493A-A270-4F7CB2AD84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84DCC50-CC48-43CD-A404-FC906AE07BF1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4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6B17537-805E-4D88-BBFB-ABCD0484B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6B17537-805E-4D88-BBFB-ABCD0484B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40638A0-D227-4673-AB19-1D55320DFE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 userDrawn="1"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8F8A245-BB57-4836-A18B-0761FFE86110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5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A4EDEC7-F3D4-47F3-BE54-08A706EA31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A4EDEC7-F3D4-47F3-BE54-08A706EA3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B848A21-CB52-4FAD-9B33-BC4490E415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5D41F3-23E7-48D8-96FA-BC8026B4E42A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2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EC2C67A-AB0C-4708-A422-FB3448F0A8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DEC2C67A-AB0C-4708-A422-FB3448F0A8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C1C749D-CD93-45F8-99F7-93155458CBF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815FCD-C728-49BA-9735-1E59116C97A6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99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EE23564-00C6-482A-A5D3-2F740DC789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BEE23564-00C6-482A-A5D3-2F740DC78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D072E5F-FFC4-42F0-AC3D-4CE7D7CA91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54FC80-183C-4CF6-9C0D-DC184685DCE2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407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A942BA3F-F457-4EDA-9146-6EE0A872B0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A942BA3F-F457-4EDA-9146-6EE0A872B0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8EDBDAD9-96A2-44FF-81DB-011325A592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noProof="0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1C518BD-B77C-401C-8493-BDBA9E5F90D3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Psoriasis Performance Report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1317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2FBEBBD-6FCA-40C0-B6E6-0837DF189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32FBEBBD-6FCA-40C0-B6E6-0837DF189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336CB9B3-AC6A-4345-8B66-C094678B07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“Click to insert quote </a:t>
            </a:r>
            <a:br>
              <a:rPr lang="en-US" noProof="0" dirty="0"/>
            </a:br>
            <a:r>
              <a:rPr lang="en-US" noProof="0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553052-3FD0-46B1-BBAA-4114AF945CCD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Psoriasis Performance Report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4898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45AA590-8E8C-4E1A-A1CB-1F126CCBDB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445AA590-8E8C-4E1A-A1CB-1F126CCBD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D63EA51-1E42-4343-ACCF-39BC957280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89F4A7-9AA4-4D2C-B1D5-5EA29DC59F20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CC3DA60-2670-478C-A702-405743E6E2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5CC3DA60-2670-478C-A702-405743E6E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90D3FD60-4DB9-4037-8EF5-01992B26C7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Psoriasis Performance Report</a:t>
            </a:r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96AC2ACA-1F0D-4834-9654-8926C98F6EF9}" type="datetime4">
              <a:rPr lang="en-US" smtClean="0"/>
              <a:t>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50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2E4B95B0-A194-49DD-8F6E-FADCBBBCEA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2E4B95B0-A194-49DD-8F6E-FADCBBBCE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ECD8DF43-32BC-4755-A593-D655911905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9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4025246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527049" y="899315"/>
            <a:ext cx="9723968" cy="405464"/>
          </a:xfrm>
        </p:spPr>
        <p:txBody>
          <a:bodyPr/>
          <a:lstStyle>
            <a:lvl1pPr marL="0" indent="0">
              <a:lnSpc>
                <a:spcPct val="83000"/>
              </a:lnSpc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F0C3-02D2-42FF-9F77-B9A28643DCB8}" type="datetime3">
              <a:rPr lang="en-US" smtClean="0">
                <a:solidFill>
                  <a:srgbClr val="000000"/>
                </a:solidFill>
              </a:rPr>
              <a:pPr/>
              <a:t>28 January 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p. 0</a:t>
            </a:r>
            <a:fld id="{5E425EE3-649D-47AA-A51A-6C53D1975ED0}" type="slidenum">
              <a:rPr lang="en-GB" smtClean="0">
                <a:solidFill>
                  <a:srgbClr val="000000"/>
                </a:solidFill>
              </a:rPr>
              <a:pPr/>
              <a:t>‹Nº›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951627" y="1785939"/>
            <a:ext cx="6879167" cy="4313236"/>
          </a:xfrm>
        </p:spPr>
        <p:txBody>
          <a:bodyPr tIns="21600"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1588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196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C5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30795" y="1656395"/>
            <a:ext cx="7010135" cy="111600"/>
          </a:xfrm>
          <a:prstGeom prst="rect">
            <a:avLst/>
          </a:prstGeom>
          <a:solidFill>
            <a:srgbClr val="D6B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32457" y="5555811"/>
            <a:ext cx="7009200" cy="111600"/>
          </a:xfrm>
          <a:prstGeom prst="rect">
            <a:avLst/>
          </a:prstGeom>
          <a:solidFill>
            <a:srgbClr val="D6B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itle 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0794" y="1839599"/>
            <a:ext cx="10441994" cy="2818125"/>
          </a:xfrm>
          <a:noFill/>
        </p:spPr>
        <p:txBody>
          <a:bodyPr lIns="396000" tIns="288000" rIns="1440000" bIns="0">
            <a:noAutofit/>
          </a:bodyPr>
          <a:lstStyle>
            <a:lvl1pPr algn="l">
              <a:lnSpc>
                <a:spcPct val="91000"/>
              </a:lnSpc>
              <a:defRPr sz="4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text in </a:t>
            </a:r>
            <a:br>
              <a:rPr lang="en-GB" noProof="0" dirty="0"/>
            </a:br>
            <a:r>
              <a:rPr lang="en-GB" noProof="0" dirty="0"/>
              <a:t>three lines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58" y="5709159"/>
            <a:ext cx="802800" cy="276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900" y="6112905"/>
            <a:ext cx="482400" cy="368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r="-128"/>
          <a:stretch/>
        </p:blipFill>
        <p:spPr>
          <a:xfrm>
            <a:off x="342871" y="941598"/>
            <a:ext cx="1231200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89AFE1C-4ABD-46DE-85AB-1F3CD641B7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189AFE1C-4ABD-46DE-85AB-1F3CD641B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27055" y="1484784"/>
            <a:ext cx="11136463" cy="461597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2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12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0" y="3725838"/>
            <a:ext cx="12192000" cy="1925999"/>
          </a:xfrm>
          <a:solidFill>
            <a:schemeClr val="bg2"/>
          </a:solidFill>
        </p:spPr>
        <p:txBody>
          <a:bodyPr lIns="396000" tIns="180000" rIns="1800000" bIns="32400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1656395"/>
            <a:ext cx="12189600" cy="1925999"/>
          </a:xfrm>
          <a:solidFill>
            <a:srgbClr val="323C57"/>
          </a:solidFill>
        </p:spPr>
        <p:txBody>
          <a:bodyPr lIns="432000" tIns="252000" rIns="4716000" bIns="0">
            <a:noAutofit/>
          </a:bodyPr>
          <a:lstStyle>
            <a:lvl1pPr algn="l">
              <a:lnSpc>
                <a:spcPct val="91000"/>
              </a:lnSpc>
              <a:defRPr sz="4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dirty="0"/>
              <a:t>Click to add header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3" y="943595"/>
            <a:ext cx="120381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58" y="5709139"/>
            <a:ext cx="802800" cy="276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900" y="6112858"/>
            <a:ext cx="482400" cy="36853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430795" y="1656395"/>
            <a:ext cx="7010135" cy="111600"/>
          </a:xfrm>
          <a:prstGeom prst="rect">
            <a:avLst/>
          </a:prstGeom>
          <a:solidFill>
            <a:srgbClr val="D6B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432457" y="5555811"/>
            <a:ext cx="7009200" cy="111600"/>
          </a:xfrm>
          <a:prstGeom prst="rect">
            <a:avLst/>
          </a:prstGeom>
          <a:solidFill>
            <a:srgbClr val="D6B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68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98505" y="1465265"/>
            <a:ext cx="6865011" cy="4635501"/>
          </a:xfrm>
        </p:spPr>
        <p:txBody>
          <a:bodyPr tIns="18000" numCol="1" spcCol="162000"/>
          <a:lstStyle>
            <a:lvl1pPr marL="144000" indent="-144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/>
            </a:lvl1pPr>
            <a:lvl2pPr marL="288000" indent="-144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7053" y="1520350"/>
            <a:ext cx="4032779" cy="45804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0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4533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ictur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195017" y="1465265"/>
            <a:ext cx="5468496" cy="4635501"/>
          </a:xfrm>
        </p:spPr>
        <p:txBody>
          <a:bodyPr tIns="18000" numCol="1" spcCol="162000"/>
          <a:lstStyle>
            <a:lvl1pPr marL="144000" indent="-1440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 marL="2880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27054" y="1520350"/>
            <a:ext cx="5457599" cy="45804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08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7052" y="5253223"/>
            <a:ext cx="5280917" cy="464408"/>
          </a:xfrm>
        </p:spPr>
        <p:txBody>
          <a:bodyPr t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1588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384036" y="5253223"/>
            <a:ext cx="5279481" cy="46440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1588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048" y="1519200"/>
            <a:ext cx="5280920" cy="356493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384037" y="1519200"/>
            <a:ext cx="5279481" cy="356493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25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372789" y="1465263"/>
            <a:ext cx="8290729" cy="1472400"/>
          </a:xfrm>
        </p:spPr>
        <p:txBody>
          <a:bodyPr tIns="18000" numCol="1" spcCol="162000"/>
          <a:lstStyle>
            <a:lvl1pPr marL="144000" indent="-1440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 marL="2880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372785" y="3045600"/>
            <a:ext cx="8290731" cy="1472400"/>
          </a:xfrm>
        </p:spPr>
        <p:txBody>
          <a:bodyPr tIns="18000" numCol="1" spcCol="162000"/>
          <a:lstStyle>
            <a:lvl1pPr marL="144000" indent="-1440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 marL="2880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372785" y="4626000"/>
            <a:ext cx="8290731" cy="1472400"/>
          </a:xfrm>
        </p:spPr>
        <p:txBody>
          <a:bodyPr tIns="18000" numCol="1" spcCol="162000"/>
          <a:lstStyle>
            <a:lvl1pPr marL="144000" indent="-1440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 marL="2880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049" y="1519199"/>
            <a:ext cx="2625600" cy="14184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27051" y="3099600"/>
            <a:ext cx="2625600" cy="1418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527051" y="4678175"/>
            <a:ext cx="2625600" cy="1418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100"/>
            </a:lvl1pPr>
          </a:lstStyle>
          <a:p>
            <a:r>
              <a:rPr lang="en-GB" dirty="0"/>
              <a:t>Select Picture placeholder and insert picture from ImageShopper</a:t>
            </a:r>
          </a:p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47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Chart Title 2"/>
          <p:cNvSpPr>
            <a:spLocks noGrp="1"/>
          </p:cNvSpPr>
          <p:nvPr>
            <p:ph type="body" sz="quarter" idx="16" hasCustomPrompt="1"/>
          </p:nvPr>
        </p:nvSpPr>
        <p:spPr>
          <a:xfrm>
            <a:off x="528004" y="1590971"/>
            <a:ext cx="11134393" cy="453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28004" y="2090698"/>
            <a:ext cx="11135513" cy="394339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44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>
          <a:xfrm>
            <a:off x="528000" y="2090698"/>
            <a:ext cx="11136469" cy="394339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17" name="Chart Title 2"/>
          <p:cNvSpPr>
            <a:spLocks noGrp="1"/>
          </p:cNvSpPr>
          <p:nvPr>
            <p:ph type="body" sz="quarter" idx="16" hasCustomPrompt="1"/>
          </p:nvPr>
        </p:nvSpPr>
        <p:spPr>
          <a:xfrm>
            <a:off x="528005" y="1590971"/>
            <a:ext cx="11135513" cy="453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28001" y="1201048"/>
            <a:ext cx="11135515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87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528000" y="1315060"/>
            <a:ext cx="4560000" cy="4785704"/>
          </a:xfrm>
        </p:spPr>
        <p:txBody>
          <a:bodyPr tIns="18000" numCol="1" spcCol="162000"/>
          <a:lstStyle>
            <a:lvl1pPr marL="144000" indent="-1440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 marL="2880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2pPr>
            <a:lvl3pPr marL="442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3pPr>
            <a:lvl4pPr marL="586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4pPr>
            <a:lvl5pPr marL="730800" indent="-14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3" name="Chart Title 4"/>
          <p:cNvSpPr>
            <a:spLocks noGrp="1"/>
          </p:cNvSpPr>
          <p:nvPr>
            <p:ph type="body" sz="quarter" idx="33" hasCustomPrompt="1"/>
          </p:nvPr>
        </p:nvSpPr>
        <p:spPr>
          <a:xfrm>
            <a:off x="5510400" y="1315060"/>
            <a:ext cx="6153112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idx="32" hasCustomPrompt="1"/>
          </p:nvPr>
        </p:nvSpPr>
        <p:spPr>
          <a:xfrm>
            <a:off x="5510400" y="1579124"/>
            <a:ext cx="6153112" cy="184378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5510404" y="1201048"/>
            <a:ext cx="6153113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92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/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hart Title 3"/>
          <p:cNvSpPr>
            <a:spLocks noGrp="1"/>
          </p:cNvSpPr>
          <p:nvPr>
            <p:ph type="body" sz="quarter" idx="26" hasCustomPrompt="1"/>
          </p:nvPr>
        </p:nvSpPr>
        <p:spPr>
          <a:xfrm>
            <a:off x="527997" y="1364736"/>
            <a:ext cx="5278656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idx="1" hasCustomPrompt="1"/>
          </p:nvPr>
        </p:nvSpPr>
        <p:spPr>
          <a:xfrm>
            <a:off x="529312" y="1628800"/>
            <a:ext cx="5278656" cy="3806214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28" name="Chart Title 5"/>
          <p:cNvSpPr>
            <a:spLocks noGrp="1"/>
          </p:cNvSpPr>
          <p:nvPr>
            <p:ph type="body" sz="quarter" idx="33" hasCustomPrompt="1"/>
          </p:nvPr>
        </p:nvSpPr>
        <p:spPr>
          <a:xfrm>
            <a:off x="6376318" y="1364736"/>
            <a:ext cx="5287199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idx="32" hasCustomPrompt="1"/>
          </p:nvPr>
        </p:nvSpPr>
        <p:spPr>
          <a:xfrm>
            <a:off x="6376319" y="1628800"/>
            <a:ext cx="5287199" cy="3806214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 flipV="1">
            <a:off x="6376318" y="1240502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531075" y="1240502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07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/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19456" y="332658"/>
            <a:ext cx="11145165" cy="3618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23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Chart Title 3"/>
          <p:cNvSpPr>
            <a:spLocks noGrp="1"/>
          </p:cNvSpPr>
          <p:nvPr>
            <p:ph type="body" sz="quarter" idx="26" hasCustomPrompt="1"/>
          </p:nvPr>
        </p:nvSpPr>
        <p:spPr>
          <a:xfrm>
            <a:off x="527997" y="1364736"/>
            <a:ext cx="5278656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idx="1" hasCustomPrompt="1"/>
          </p:nvPr>
        </p:nvSpPr>
        <p:spPr>
          <a:xfrm>
            <a:off x="529312" y="1628800"/>
            <a:ext cx="5278656" cy="18002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19" name="Chart Title 5"/>
          <p:cNvSpPr>
            <a:spLocks noGrp="1"/>
          </p:cNvSpPr>
          <p:nvPr>
            <p:ph type="body" sz="quarter" idx="33" hasCustomPrompt="1"/>
          </p:nvPr>
        </p:nvSpPr>
        <p:spPr>
          <a:xfrm>
            <a:off x="6376318" y="1364736"/>
            <a:ext cx="5287199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idx="32" hasCustomPrompt="1"/>
          </p:nvPr>
        </p:nvSpPr>
        <p:spPr>
          <a:xfrm>
            <a:off x="6376319" y="1628800"/>
            <a:ext cx="5287199" cy="18002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21" name="Rectangle 20"/>
          <p:cNvSpPr/>
          <p:nvPr userDrawn="1"/>
        </p:nvSpPr>
        <p:spPr bwMode="auto">
          <a:xfrm flipV="1">
            <a:off x="6376318" y="1240502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 flipV="1">
            <a:off x="531075" y="1240502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Chart Title 3"/>
          <p:cNvSpPr>
            <a:spLocks noGrp="1"/>
          </p:cNvSpPr>
          <p:nvPr>
            <p:ph type="body" sz="quarter" idx="34" hasCustomPrompt="1"/>
          </p:nvPr>
        </p:nvSpPr>
        <p:spPr>
          <a:xfrm>
            <a:off x="527996" y="3753481"/>
            <a:ext cx="5278656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idx="35" hasCustomPrompt="1"/>
          </p:nvPr>
        </p:nvSpPr>
        <p:spPr>
          <a:xfrm>
            <a:off x="529311" y="4017545"/>
            <a:ext cx="5278656" cy="18002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36" name="Chart Title 5"/>
          <p:cNvSpPr>
            <a:spLocks noGrp="1"/>
          </p:cNvSpPr>
          <p:nvPr>
            <p:ph type="body" sz="quarter" idx="36" hasCustomPrompt="1"/>
          </p:nvPr>
        </p:nvSpPr>
        <p:spPr>
          <a:xfrm>
            <a:off x="6376317" y="3753481"/>
            <a:ext cx="5287199" cy="264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/>
            </a:lvl1pPr>
          </a:lstStyle>
          <a:p>
            <a:pPr lvl="0"/>
            <a:r>
              <a:rPr lang="en-GB" dirty="0"/>
              <a:t>Click to add chart or table title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idx="37" hasCustomPrompt="1"/>
          </p:nvPr>
        </p:nvSpPr>
        <p:spPr>
          <a:xfrm>
            <a:off x="6376318" y="4017545"/>
            <a:ext cx="5287199" cy="18002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95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5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9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Chart: Select placeholder and click on ‘Create Chart’ in LEO </a:t>
            </a:r>
            <a:r>
              <a:rPr lang="en-GB" noProof="0" dirty="0" err="1"/>
              <a:t>Pharma</a:t>
            </a:r>
            <a:r>
              <a:rPr lang="en-GB" noProof="0" dirty="0"/>
              <a:t> ribbon or copy / paste chart from Excel and then ‘Format Chart’</a:t>
            </a:r>
            <a:br>
              <a:rPr lang="en-GB" noProof="0" dirty="0"/>
            </a:br>
            <a:r>
              <a:rPr lang="en-GB" noProof="0" dirty="0"/>
              <a:t>Table: Insert table design from </a:t>
            </a:r>
            <a:r>
              <a:rPr lang="en-GB" noProof="0" dirty="0" err="1"/>
              <a:t>SlideShopper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 bwMode="auto">
          <a:xfrm flipV="1">
            <a:off x="6376317" y="3629243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/>
          <p:cNvSpPr/>
          <p:nvPr userDrawn="1"/>
        </p:nvSpPr>
        <p:spPr bwMode="auto">
          <a:xfrm flipV="1">
            <a:off x="531074" y="3629243"/>
            <a:ext cx="528719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61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green"/>
          <p:cNvSpPr/>
          <p:nvPr userDrawn="1"/>
        </p:nvSpPr>
        <p:spPr>
          <a:xfrm>
            <a:off x="-59" y="4572000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9144000" y="0"/>
                </a:moveTo>
                <a:lnTo>
                  <a:pt x="0" y="965022"/>
                </a:lnTo>
                <a:lnTo>
                  <a:pt x="0" y="2286000"/>
                </a:lnTo>
                <a:lnTo>
                  <a:pt x="9144000" y="2286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93">
              <a:alpha val="50196"/>
            </a:srgbClr>
          </a:solidFill>
        </p:spPr>
        <p:txBody>
          <a:bodyPr wrap="square" lIns="0" tIns="0" rIns="0" bIns="0" rtlCol="0"/>
          <a:lstStyle/>
          <a:p>
            <a:endParaRPr lang="en-GB" sz="2400" dirty="0">
              <a:solidFill>
                <a:srgbClr val="323232"/>
              </a:solidFill>
            </a:endParaRPr>
          </a:p>
        </p:txBody>
      </p:sp>
      <p:sp>
        <p:nvSpPr>
          <p:cNvPr id="4" name="Green box bottom"/>
          <p:cNvSpPr/>
          <p:nvPr userDrawn="1"/>
        </p:nvSpPr>
        <p:spPr bwMode="auto">
          <a:xfrm rot="-360000">
            <a:off x="1204047" y="5332106"/>
            <a:ext cx="2832000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323232"/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25" name="Green box top"/>
          <p:cNvSpPr/>
          <p:nvPr userDrawn="1"/>
        </p:nvSpPr>
        <p:spPr bwMode="auto">
          <a:xfrm rot="-360000">
            <a:off x="540128" y="588578"/>
            <a:ext cx="2832000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323232"/>
              </a:solidFill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2" name="Logo Kyntheum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728204" y="956182"/>
            <a:ext cx="2688000" cy="578726"/>
          </a:xfrm>
          <a:prstGeom prst="rect">
            <a:avLst/>
          </a:prstGeom>
        </p:spPr>
      </p:pic>
      <p:pic>
        <p:nvPicPr>
          <p:cNvPr id="9" name="Logo LE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1377463" y="5697302"/>
            <a:ext cx="1248000" cy="322876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 rot="-360000">
            <a:off x="735579" y="1553024"/>
            <a:ext cx="9120000" cy="1571825"/>
          </a:xfrm>
        </p:spPr>
        <p:txBody>
          <a:bodyPr anchor="ctr" anchorCtr="0"/>
          <a:lstStyle>
            <a:lvl1pPr>
              <a:lnSpc>
                <a:spcPct val="91000"/>
              </a:lnSpc>
              <a:defRPr sz="55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Pladsholder til tekst 2"/>
          <p:cNvSpPr>
            <a:spLocks noGrp="1"/>
          </p:cNvSpPr>
          <p:nvPr>
            <p:ph type="body" sz="quarter" idx="37"/>
          </p:nvPr>
        </p:nvSpPr>
        <p:spPr>
          <a:xfrm rot="-360000">
            <a:off x="1035107" y="3345882"/>
            <a:ext cx="9120000" cy="1566848"/>
          </a:xfrm>
        </p:spPr>
        <p:txBody>
          <a:bodyPr/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400"/>
            </a:lvl1pPr>
            <a:lvl2pPr marL="0" indent="0">
              <a:lnSpc>
                <a:spcPct val="101000"/>
              </a:lnSpc>
              <a:spcBef>
                <a:spcPts val="0"/>
              </a:spcBef>
              <a:buNone/>
              <a:defRPr sz="1400"/>
            </a:lvl2pPr>
            <a:lvl3pPr marL="0" indent="0">
              <a:lnSpc>
                <a:spcPct val="101000"/>
              </a:lnSpc>
              <a:spcBef>
                <a:spcPts val="0"/>
              </a:spcBef>
              <a:buNone/>
              <a:defRPr sz="1400"/>
            </a:lvl3pPr>
            <a:lvl4pPr marL="0" indent="0">
              <a:lnSpc>
                <a:spcPct val="101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1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Logo K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116" y="121478"/>
            <a:ext cx="526659" cy="478800"/>
          </a:xfrm>
          <a:prstGeom prst="rect">
            <a:avLst/>
          </a:prstGeom>
        </p:spPr>
      </p:pic>
      <p:pic>
        <p:nvPicPr>
          <p:cNvPr id="38" name="Logo LEO">
            <a:extLst>
              <a:ext uri="{FF2B5EF4-FFF2-40B4-BE49-F238E27FC236}">
                <a16:creationId xmlns="" xmlns:a16="http://schemas.microsoft.com/office/drawing/2014/main" id="{D671FD3A-7DFB-4FA6-8EE5-3F2E41A7DC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623" y="6352295"/>
            <a:ext cx="642567" cy="3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9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D21F4-8214-4E6E-B323-6ED31EEC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D8472A-3E17-45FF-A648-FC85A1CE7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A482EB-E138-4433-A868-25C932B4D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10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43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06CCCC-BF17-411E-A54A-ED7F86A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28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0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6" name="Text Placeholder tagline">
            <a:extLst>
              <a:ext uri="{FF2B5EF4-FFF2-40B4-BE49-F238E27FC236}">
                <a16:creationId xmlns="" xmlns:a16="http://schemas.microsoft.com/office/drawing/2014/main" id="{E9DE3004-FFAA-4F34-A001-0A286A9B2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67645" y="669994"/>
            <a:ext cx="1176355" cy="35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994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accent1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4000" cy="270000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3595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. pictur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369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8B8EC071-DC17-4206-9DEA-87ADCBF8E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0369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noFill/>
        </p:spPr>
        <p:txBody>
          <a:bodyPr tIns="72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placeholder to insert background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8868DB10-5491-493C-B470-5B08148052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624" y="1454150"/>
            <a:ext cx="4221260" cy="39157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top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210F02D-5C14-4ED2-A8FC-A37DA918B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610369" y="4329089"/>
            <a:ext cx="5003999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4" name="FLD_PresentationTitle" hidden="1">
            <a:extLst>
              <a:ext uri="{FF2B5EF4-FFF2-40B4-BE49-F238E27FC236}">
                <a16:creationId xmlns="" xmlns:a16="http://schemas.microsoft.com/office/drawing/2014/main" id="{FDF4C63A-4331-4912-977A-D9208C8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="" xmlns:a16="http://schemas.microsoft.com/office/drawing/2014/main" id="{1E75773F-320F-42E2-A40B-7B70D6E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75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5C7822-EF65-48B7-AB69-BDDE202C79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3082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908000" cy="900000"/>
          </a:xfrm>
        </p:spPr>
        <p:txBody>
          <a:bodyPr anchor="t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CEB5E0-7976-43B6-BCE9-A994F81975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CC60013D-26E0-4A91-9A0C-5E2AED20D4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20C42D5D-BCF5-4AC1-BF0A-9DF2C6C31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42D48DF3-815D-4C39-B20C-BEC260C181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439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.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CCF9202-4C09-47B1-A6C3-7717965B6B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6858000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5004000" cy="900000"/>
          </a:xfrm>
        </p:spPr>
        <p:txBody>
          <a:bodyPr anchor="t"/>
          <a:lstStyle>
            <a:lvl1pPr>
              <a:lnSpc>
                <a:spcPct val="89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Insert 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2EBB98F-4775-4D31-8576-7EA719435B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2093495"/>
            <a:ext cx="5004000" cy="32773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agenda point, use bold and underline to highlight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tagline">
            <a:extLst>
              <a:ext uri="{FF2B5EF4-FFF2-40B4-BE49-F238E27FC236}">
                <a16:creationId xmlns="" xmlns:a16="http://schemas.microsoft.com/office/drawing/2014/main" id="{ACE7B57E-8206-435D-BE6D-3EC1B50AE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67645" y="669994"/>
            <a:ext cx="1176355" cy="35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6537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610199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071236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2BF36E-98F6-4074-B380-253FDC24E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8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w.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72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14" name="PresentationTitle" hidden="1">
            <a:extLst>
              <a:ext uri="{FF2B5EF4-FFF2-40B4-BE49-F238E27FC236}">
                <a16:creationId xmlns="" xmlns:a16="http://schemas.microsoft.com/office/drawing/2014/main" id="{02943AD1-BEF9-47DD-A936-306C10B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C5EE74AC-DF8E-4FA9-9D58-B153627463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Text Placeholder logo">
            <a:extLst>
              <a:ext uri="{FF2B5EF4-FFF2-40B4-BE49-F238E27FC236}">
                <a16:creationId xmlns="" xmlns:a16="http://schemas.microsoft.com/office/drawing/2014/main" id="{E9D4F9B0-3CD8-40C7-815E-B6C6C06E14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" y="6202800"/>
            <a:ext cx="4716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1,8		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CE66F112-96A0-4BA4-AF7F-96D0B6ABF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721313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="" xmlns:a16="http://schemas.microsoft.com/office/drawing/2014/main" id="{7D21CE83-406F-442D-8365-1BA16E2B1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12D8FA9-0A7C-405C-8329-D492551DE396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1745E6D3-BC1F-4EC9-AD5C-E8310FA65E8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F6E20D9-5471-483C-A492-87126E82E4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E3CFC13-418F-45B7-A3ED-16FF9D306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7400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7490512-4504-4A50-8F01-216FFD1AA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8B2B828-5E3C-4D92-B40E-5F42115A1AC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C98E8FE-78D5-42B9-9959-4CF403F7C9E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3E1ABAF7-BBC5-40AD-BFDA-D11355EB3E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86970C0-974F-48C1-B088-59B7A033CD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6677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-heading and content w.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47F8B3B0-FA4A-4040-B33D-73DA78DD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575CF5F1-D73A-43CE-8E47-0625FC5A44C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093495"/>
            <a:ext cx="10895998" cy="311985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9C15FF9-575F-4538-A60B-E0CD61AB01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700" y="5641386"/>
            <a:ext cx="10896600" cy="347458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Insert footnote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00A7701-D531-4924-83B3-5D92F79610EB}"/>
              </a:ext>
            </a:extLst>
          </p:cNvPr>
          <p:cNvCxnSpPr>
            <a:cxnSpLocks/>
          </p:cNvCxnSpPr>
          <p:nvPr/>
        </p:nvCxnSpPr>
        <p:spPr>
          <a:xfrm>
            <a:off x="647700" y="5507354"/>
            <a:ext cx="1089629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AFF190-090F-4431-B8BA-AF316C7520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FAE8BFA9-B7A7-4BF5-9482-BA8CBA7E82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9841DB1-B9C6-466E-9346-523415E847D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306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28306B7-93CD-4916-A7BF-E8A7B3EF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1094990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71153E-92E6-448B-B550-E1BF078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F824E-5CD7-4CF2-AAC3-E377279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39C81-E17D-44AC-A1AC-E110B297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5357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="" xmlns:a16="http://schemas.microsoft.com/office/drawing/2014/main" id="{08282008-733A-4AC5-BEF9-E71B8DFA7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DD3A666-F358-4F98-B7B1-D39298617CD8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534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4003" y="2093495"/>
            <a:ext cx="5339995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55118465-8862-47BB-8D97-802AF71E7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D6C8CD7-763C-466D-A990-9FE1137F68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322B7F-942D-4B1A-9C1F-26C84D508A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24615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5A0B19D-FD42-4968-B8A8-8E0EB977A7A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	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1282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 w.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="" xmlns:a16="http://schemas.microsoft.com/office/drawing/2014/main" id="{BD0900DF-1832-4F36-BE6A-FF904B1E8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B65135-5EBC-4D4C-8533-3B3FB22A4F07}"/>
              </a:ext>
            </a:extLst>
          </p:cNvPr>
          <p:cNvSpPr/>
          <p:nvPr/>
        </p:nvSpPr>
        <p:spPr>
          <a:xfrm>
            <a:off x="6095998" y="0"/>
            <a:ext cx="6096001" cy="6857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14002" y="648001"/>
            <a:ext cx="4629996" cy="5344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C104F86-68E6-4C4B-8940-FB3EFF32EF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C80DFC82-3467-49AE-A3C3-008547307C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315BB2B-3C1B-4A64-A250-03EF003683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9900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4630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4740459B-8724-440D-AE22-836AEFC10F0C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4630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8000" y="2093495"/>
            <a:ext cx="4630000" cy="38987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11664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="" xmlns:a16="http://schemas.microsoft.com/office/drawing/2014/main" id="{43B27F6C-7A23-4C84-8F72-45AFDECB9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95010"/>
            <a:ext cx="4630000" cy="1067981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656351-86C4-46D4-9364-25A7F6B707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5998" y="-1"/>
            <a:ext cx="6096002" cy="6857143"/>
          </a:xfrm>
          <a:solidFill>
            <a:schemeClr val="bg2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884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9CEFB7AF-F5F7-4032-B35C-5D3EC60A1F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201525" cy="6873875"/>
            <a:chOff x="0" y="0"/>
            <a:chExt cx="7686" cy="4330"/>
          </a:xfrm>
        </p:grpSpPr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12EC2D80-C269-447A-BBF7-4DAD11F3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686" cy="4330"/>
            </a:xfrm>
            <a:prstGeom prst="rect">
              <a:avLst/>
            </a:prstGeom>
            <a:solidFill>
              <a:srgbClr val="68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C750FA97-319B-4612-97B5-D72BCCAD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1844"/>
              <a:ext cx="1468" cy="1734"/>
            </a:xfrm>
            <a:custGeom>
              <a:avLst/>
              <a:gdLst>
                <a:gd name="T0" fmla="*/ 729 w 733"/>
                <a:gd name="T1" fmla="*/ 664 h 865"/>
                <a:gd name="T2" fmla="*/ 471 w 733"/>
                <a:gd name="T3" fmla="*/ 756 h 865"/>
                <a:gd name="T4" fmla="*/ 212 w 733"/>
                <a:gd name="T5" fmla="*/ 664 h 865"/>
                <a:gd name="T6" fmla="*/ 137 w 733"/>
                <a:gd name="T7" fmla="*/ 563 h 865"/>
                <a:gd name="T8" fmla="*/ 110 w 733"/>
                <a:gd name="T9" fmla="*/ 433 h 865"/>
                <a:gd name="T10" fmla="*/ 137 w 733"/>
                <a:gd name="T11" fmla="*/ 302 h 865"/>
                <a:gd name="T12" fmla="*/ 212 w 733"/>
                <a:gd name="T13" fmla="*/ 201 h 865"/>
                <a:gd name="T14" fmla="*/ 471 w 733"/>
                <a:gd name="T15" fmla="*/ 109 h 865"/>
                <a:gd name="T16" fmla="*/ 729 w 733"/>
                <a:gd name="T17" fmla="*/ 201 h 865"/>
                <a:gd name="T18" fmla="*/ 733 w 733"/>
                <a:gd name="T19" fmla="*/ 205 h 865"/>
                <a:gd name="T20" fmla="*/ 733 w 733"/>
                <a:gd name="T21" fmla="*/ 69 h 865"/>
                <a:gd name="T22" fmla="*/ 471 w 733"/>
                <a:gd name="T23" fmla="*/ 0 h 865"/>
                <a:gd name="T24" fmla="*/ 0 w 733"/>
                <a:gd name="T25" fmla="*/ 433 h 865"/>
                <a:gd name="T26" fmla="*/ 471 w 733"/>
                <a:gd name="T27" fmla="*/ 865 h 865"/>
                <a:gd name="T28" fmla="*/ 733 w 733"/>
                <a:gd name="T29" fmla="*/ 796 h 865"/>
                <a:gd name="T30" fmla="*/ 733 w 733"/>
                <a:gd name="T31" fmla="*/ 661 h 865"/>
                <a:gd name="T32" fmla="*/ 729 w 733"/>
                <a:gd name="T33" fmla="*/ 6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3" h="865">
                  <a:moveTo>
                    <a:pt x="729" y="664"/>
                  </a:moveTo>
                  <a:cubicBezTo>
                    <a:pt x="663" y="723"/>
                    <a:pt x="571" y="756"/>
                    <a:pt x="471" y="756"/>
                  </a:cubicBezTo>
                  <a:cubicBezTo>
                    <a:pt x="370" y="756"/>
                    <a:pt x="278" y="723"/>
                    <a:pt x="212" y="664"/>
                  </a:cubicBezTo>
                  <a:cubicBezTo>
                    <a:pt x="180" y="635"/>
                    <a:pt x="155" y="601"/>
                    <a:pt x="137" y="563"/>
                  </a:cubicBezTo>
                  <a:cubicBezTo>
                    <a:pt x="119" y="524"/>
                    <a:pt x="110" y="480"/>
                    <a:pt x="110" y="433"/>
                  </a:cubicBezTo>
                  <a:cubicBezTo>
                    <a:pt x="110" y="386"/>
                    <a:pt x="119" y="342"/>
                    <a:pt x="137" y="302"/>
                  </a:cubicBezTo>
                  <a:cubicBezTo>
                    <a:pt x="155" y="264"/>
                    <a:pt x="180" y="230"/>
                    <a:pt x="212" y="201"/>
                  </a:cubicBezTo>
                  <a:cubicBezTo>
                    <a:pt x="278" y="142"/>
                    <a:pt x="370" y="109"/>
                    <a:pt x="471" y="109"/>
                  </a:cubicBezTo>
                  <a:cubicBezTo>
                    <a:pt x="571" y="109"/>
                    <a:pt x="663" y="142"/>
                    <a:pt x="729" y="201"/>
                  </a:cubicBezTo>
                  <a:cubicBezTo>
                    <a:pt x="730" y="202"/>
                    <a:pt x="732" y="204"/>
                    <a:pt x="733" y="205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658" y="25"/>
                    <a:pt x="568" y="0"/>
                    <a:pt x="471" y="0"/>
                  </a:cubicBezTo>
                  <a:cubicBezTo>
                    <a:pt x="211" y="0"/>
                    <a:pt x="0" y="177"/>
                    <a:pt x="0" y="433"/>
                  </a:cubicBezTo>
                  <a:cubicBezTo>
                    <a:pt x="0" y="689"/>
                    <a:pt x="211" y="865"/>
                    <a:pt x="471" y="865"/>
                  </a:cubicBezTo>
                  <a:cubicBezTo>
                    <a:pt x="568" y="865"/>
                    <a:pt x="658" y="840"/>
                    <a:pt x="733" y="796"/>
                  </a:cubicBezTo>
                  <a:cubicBezTo>
                    <a:pt x="733" y="661"/>
                    <a:pt x="733" y="661"/>
                    <a:pt x="733" y="661"/>
                  </a:cubicBezTo>
                  <a:cubicBezTo>
                    <a:pt x="732" y="662"/>
                    <a:pt x="730" y="663"/>
                    <a:pt x="729" y="664"/>
                  </a:cubicBezTo>
                  <a:close/>
                </a:path>
              </a:pathLst>
            </a:custGeom>
            <a:solidFill>
              <a:srgbClr val="86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>
              <a:extLst>
                <a:ext uri="{FF2B5EF4-FFF2-40B4-BE49-F238E27FC236}">
                  <a16:creationId xmlns="" xmlns:a16="http://schemas.microsoft.com/office/drawing/2014/main" id="{3FEB67AF-A956-4C1B-8BC5-05F2406C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" y="3037"/>
              <a:ext cx="42" cy="42"/>
            </a:xfrm>
            <a:prstGeom prst="ellipse">
              <a:avLst/>
            </a:prstGeom>
            <a:solidFill>
              <a:srgbClr val="D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Logo">
            <a:extLst>
              <a:ext uri="{FF2B5EF4-FFF2-40B4-BE49-F238E27FC236}">
                <a16:creationId xmlns="" xmlns:a16="http://schemas.microsoft.com/office/drawing/2014/main" id="{DFCE862B-62CB-422C-B2A3-F5EA8D95D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2417FC-4029-4B52-9175-03958A72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>
          <a:xfrm>
            <a:off x="8730004" y="4867275"/>
            <a:ext cx="1079943" cy="37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6A145615-60EF-41C2-8384-529EF75D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3FDD9D-D77D-49CE-B815-6B8F046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8807545-AD6B-44B6-9413-9EA4101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883993F9-2197-4A9F-AEB1-0FC85ACDA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90000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90506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="" xmlns:a16="http://schemas.microsoft.com/office/drawing/2014/main" id="{16BFAAC4-5355-43FE-BE1C-8F796159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C220A52-5B0A-487E-A4AD-86475A789000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73037" y="2093495"/>
            <a:ext cx="3240000" cy="375385"/>
          </a:xfrm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BC3639E-2081-4001-8BFB-ED814ED2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8074" y="2093495"/>
            <a:ext cx="3240000" cy="375385"/>
          </a:xfrm>
          <a:ln>
            <a:noFill/>
          </a:ln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166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73039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85912" y="2695574"/>
            <a:ext cx="3240000" cy="3296701"/>
          </a:xfrm>
          <a:ln w="3175">
            <a:noFill/>
          </a:ln>
        </p:spPr>
        <p:txBody>
          <a:bodyPr lIns="72000" tIns="36000" r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23BAEC-2395-4E3C-AA89-18B063517E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BC621A1C-6211-4A39-A018-FD44ABE41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0BE468B-5FF7-45C0-BF61-AF20651DE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90868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="" xmlns:a16="http://schemas.microsoft.com/office/drawing/2014/main" id="{F542DC02-281B-4C22-9D46-B729A0330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1"/>
            <a:ext cx="10896000" cy="53837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7BBC1487-D816-4CE2-A2A2-57AB192F797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48000" y="1209239"/>
            <a:ext cx="10896000" cy="506743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1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 dirty="0"/>
              <a:t>Insert sub-heading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6B2B352-6BCF-4813-A411-FDB6ED7D7B8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7700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585B568-8162-46DE-ACC1-C7F94510A36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349299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B5DBFC9-886D-4E65-BBE9-27B812EABD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50212" y="2093913"/>
            <a:ext cx="3488400" cy="1584000"/>
          </a:xfrm>
        </p:spPr>
        <p:txBody>
          <a:bodyPr tIns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700" y="3883480"/>
            <a:ext cx="3487995" cy="204742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49299" y="3883479"/>
            <a:ext cx="3487995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41A0B6E4-0792-4FB6-9C69-DCAF7308CE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50618" y="3883479"/>
            <a:ext cx="3487994" cy="2047419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165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DCEFD-FA64-4ED3-B7EF-D59E2412B60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EA9710-F9F9-412E-83B4-7A8A676A1A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7EB32D-4947-476E-8652-94A931DC04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3560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1673017"/>
            <a:ext cx="10895998" cy="3511966"/>
          </a:xfrm>
        </p:spPr>
        <p:txBody>
          <a:bodyPr lIns="0" rIns="0" bIns="288000" anchor="ctr"/>
          <a:lstStyle>
            <a:lvl1pPr algn="ctr">
              <a:defRPr sz="6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insert quote </a:t>
            </a:r>
            <a:br>
              <a:rPr lang="en-US" dirty="0"/>
            </a:br>
            <a:r>
              <a:rPr lang="en-US" dirty="0"/>
              <a:t>or statement”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0384CC-0A51-46E7-A513-42D4EF6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E690FC-B878-45C0-8F73-A16E302E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0C178DC-BD31-438D-B493-12461C8B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235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90864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26B7D46-EBB7-4C04-9074-754A14D3A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90864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="" xmlns:a16="http://schemas.microsoft.com/office/drawing/2014/main" id="{25AC8FB0-AA5A-4753-B696-97189B83C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800"/>
            <a:ext cx="471600" cy="360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3E9A5B-EF7A-4698-9506-F56FDC3AA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666872"/>
            <a:ext cx="1179257" cy="3570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AD82A-33AE-4590-9C13-B18B9354EE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F49A88-5BA8-4E94-9BBE-DA8B6ABD91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1DB4997-EAB9-43A3-B864-8EDBB32E1E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1140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7920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Gilroy Office Bold" panose="00000800000000000000" pitchFamily="2" charset="0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E332E70F-D53F-49BB-A903-0C2C675C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6480000" cy="25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name, title, department, phone and email</a:t>
            </a:r>
          </a:p>
          <a:p>
            <a:pPr lvl="1"/>
            <a:r>
              <a:rPr lang="en-US" dirty="0"/>
              <a:t>Title, department</a:t>
            </a:r>
          </a:p>
          <a:p>
            <a:pPr lvl="1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818B7F03-AC55-4EC5-8DC2-784E3E10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969" y="2421985"/>
            <a:ext cx="3044031" cy="362747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0FD0AA4-4443-45D3-BE53-AF2D26E107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9666" y="2860847"/>
            <a:ext cx="2604334" cy="2733503"/>
          </a:xfrm>
          <a:custGeom>
            <a:avLst/>
            <a:gdLst>
              <a:gd name="connsiteX0" fmla="*/ 1528196 w 2613824"/>
              <a:gd name="connsiteY0" fmla="*/ 0 h 2743463"/>
              <a:gd name="connsiteX1" fmla="*/ 2613824 w 2613824"/>
              <a:gd name="connsiteY1" fmla="*/ 381985 h 2743463"/>
              <a:gd name="connsiteX2" fmla="*/ 2613824 w 2613824"/>
              <a:gd name="connsiteY2" fmla="*/ 2361606 h 2743463"/>
              <a:gd name="connsiteX3" fmla="*/ 1528196 w 2613824"/>
              <a:gd name="connsiteY3" fmla="*/ 2743463 h 2743463"/>
              <a:gd name="connsiteX4" fmla="*/ 430632 w 2613824"/>
              <a:gd name="connsiteY4" fmla="*/ 2352236 h 2743463"/>
              <a:gd name="connsiteX5" fmla="*/ 115905 w 2613824"/>
              <a:gd name="connsiteY5" fmla="*/ 1926482 h 2743463"/>
              <a:gd name="connsiteX6" fmla="*/ 0 w 2613824"/>
              <a:gd name="connsiteY6" fmla="*/ 1372245 h 2743463"/>
              <a:gd name="connsiteX7" fmla="*/ 115905 w 2613824"/>
              <a:gd name="connsiteY7" fmla="*/ 817237 h 2743463"/>
              <a:gd name="connsiteX8" fmla="*/ 430632 w 2613824"/>
              <a:gd name="connsiteY8" fmla="*/ 391226 h 2743463"/>
              <a:gd name="connsiteX9" fmla="*/ 1528196 w 2613824"/>
              <a:gd name="connsiteY9" fmla="*/ 0 h 274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824" h="2743463">
                <a:moveTo>
                  <a:pt x="1528196" y="0"/>
                </a:moveTo>
                <a:cubicBezTo>
                  <a:pt x="1947789" y="0"/>
                  <a:pt x="2332598" y="135543"/>
                  <a:pt x="2613824" y="381985"/>
                </a:cubicBezTo>
                <a:lnTo>
                  <a:pt x="2613824" y="2361606"/>
                </a:lnTo>
                <a:cubicBezTo>
                  <a:pt x="2332598" y="2607920"/>
                  <a:pt x="1947789" y="2743463"/>
                  <a:pt x="1528196" y="2743463"/>
                </a:cubicBezTo>
                <a:cubicBezTo>
                  <a:pt x="1102571" y="2743463"/>
                  <a:pt x="712756" y="2604583"/>
                  <a:pt x="430632" y="2352236"/>
                </a:cubicBezTo>
                <a:cubicBezTo>
                  <a:pt x="294832" y="2230813"/>
                  <a:pt x="188939" y="2087568"/>
                  <a:pt x="115905" y="1926482"/>
                </a:cubicBezTo>
                <a:cubicBezTo>
                  <a:pt x="39020" y="1756925"/>
                  <a:pt x="0" y="1570425"/>
                  <a:pt x="0" y="1372245"/>
                </a:cubicBezTo>
                <a:cubicBezTo>
                  <a:pt x="0" y="1173679"/>
                  <a:pt x="39020" y="986923"/>
                  <a:pt x="115905" y="817237"/>
                </a:cubicBezTo>
                <a:cubicBezTo>
                  <a:pt x="188939" y="656023"/>
                  <a:pt x="294832" y="512779"/>
                  <a:pt x="430632" y="391226"/>
                </a:cubicBezTo>
                <a:cubicBezTo>
                  <a:pt x="712756" y="139009"/>
                  <a:pt x="1102571" y="0"/>
                  <a:pt x="1528196" y="0"/>
                </a:cubicBezTo>
                <a:close/>
              </a:path>
            </a:pathLst>
          </a:custGeom>
          <a:noFill/>
          <a:ln w="3175">
            <a:noFill/>
          </a:ln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885A1C-0380-461B-AEFF-EFC1F4B22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5020961"/>
            <a:ext cx="1053562" cy="282083"/>
          </a:xfrm>
          <a:prstGeom prst="rect">
            <a:avLst/>
          </a:prstGeom>
        </p:spPr>
      </p:pic>
      <p:sp>
        <p:nvSpPr>
          <p:cNvPr id="12" name="Oval 5">
            <a:extLst>
              <a:ext uri="{FF2B5EF4-FFF2-40B4-BE49-F238E27FC236}">
                <a16:creationId xmlns="" xmlns:a16="http://schemas.microsoft.com/office/drawing/2014/main" id="{72378C10-5357-4161-A633-8D4D78C1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969" y="4933651"/>
            <a:ext cx="68262" cy="68262"/>
          </a:xfrm>
          <a:prstGeom prst="ellipse">
            <a:avLst/>
          </a:prstGeom>
          <a:solidFill>
            <a:srgbClr val="D8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="" xmlns:a16="http://schemas.microsoft.com/office/drawing/2014/main" id="{2B39213B-AE93-4629-8C21-37859E382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s-ES_tradnl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="" xmlns:a16="http://schemas.microsoft.com/office/drawing/2014/main" id="{AD2B68C2-BCDC-4D2F-8A43-9DE1D0858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 anchor="ctr"/>
          <a:lstStyle>
            <a:lvl1pPr>
              <a:defRPr sz="100">
                <a:noFill/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825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8000" y="2055956"/>
            <a:ext cx="216079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a New Slide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en-US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66804" y="2103001"/>
            <a:ext cx="216079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slide layouts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US" sz="9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065571" y="2090246"/>
            <a:ext cx="2160798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US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97" y="2974625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91" y="466597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6452960" y="210300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876" y="2103001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26" y="3528590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02" y="4171027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796" y="4596358"/>
            <a:ext cx="359695" cy="335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E5C852-306F-43FC-9CC8-D2638FB51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50" y="3786834"/>
            <a:ext cx="257143" cy="2857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00F2F4-39B2-4105-B87F-AAB07DA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User guide - delete before use</a:t>
            </a:r>
          </a:p>
        </p:txBody>
      </p:sp>
    </p:spTree>
    <p:extLst>
      <p:ext uri="{BB962C8B-B14F-4D97-AF65-F5344CB8AC3E}">
        <p14:creationId xmlns:p14="http://schemas.microsoft.com/office/powerpoint/2010/main" val="1081412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33" y="396880"/>
            <a:ext cx="10308193" cy="3618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5914" y="720441"/>
            <a:ext cx="10309485" cy="50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25914" y="1465637"/>
            <a:ext cx="10309485" cy="46351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2D0EDBC-FB54-49F5-B880-1817D9162F22}" type="datetime4">
              <a:rPr lang="en-GB" smtClean="0">
                <a:solidFill>
                  <a:srgbClr val="323232"/>
                </a:solidFill>
              </a:rPr>
              <a:pPr/>
              <a:t>28 January 2021</a:t>
            </a:fld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323232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425EE3-649D-47AA-A51A-6C53D1975ED0}" type="slidenum">
              <a:rPr lang="en-GB" smtClean="0">
                <a:solidFill>
                  <a:srgbClr val="323232"/>
                </a:solidFill>
              </a:rPr>
              <a:pPr/>
              <a:t>‹Nº›</a:t>
            </a:fld>
            <a:endParaRPr lang="en-GB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80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D6B099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4D16E5E-E87F-414D-9CDF-89E359549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434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ACDD06EF-A83D-B544-BBF4-C1E153679C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7318B46-7763-4D8E-A2F0-FE0BFCE14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="" xmlns:a16="http://schemas.microsoft.com/office/drawing/2014/main" id="{47318B46-7763-4D8E-A2F0-FE0BFCE14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D3B58BD-1564-4DCB-9FE4-842E1F5065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 dirty="0"/>
              <a:t>Insert 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9D397B83-2D2C-4A54-9C6E-7B1183ED4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4483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noProof="0" dirty="0"/>
              <a:t>Insert name in bold, title and department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448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1CD2774B-712C-451E-9857-78B113AF15A6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  <a:latin typeface="Gilroy Office Thin" panose="00000200000000000000" pitchFamily="2" charset="0"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29EA584-9C95-594A-B917-4E34ED69DD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2" y="5797182"/>
            <a:ext cx="1500145" cy="10608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527A70BE-2C50-2240-BB09-68DCE8D99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20123" r="11311" b="32620"/>
          <a:stretch/>
        </p:blipFill>
        <p:spPr>
          <a:xfrm>
            <a:off x="9507795" y="0"/>
            <a:ext cx="2133600" cy="11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11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. pictur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7CC58776-C88A-4ED9-A38D-C99D5038C0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7CC58776-C88A-4ED9-A38D-C99D5038C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147C87D-F53B-4683-AB61-119A400275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6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DA4671E-3EF4-47B8-8FCE-626E6A3F1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5004000" cy="1548000"/>
          </a:xfrm>
        </p:spPr>
        <p:txBody>
          <a:bodyPr anchor="t"/>
          <a:lstStyle>
            <a:lvl1pPr>
              <a:defRPr sz="6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Insert 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DDA6D793-EECD-4F34-98B4-CD664D35F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997200"/>
            <a:ext cx="5004000" cy="106122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1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Insert name in bold, title and department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647700" y="4368004"/>
            <a:ext cx="5067300" cy="270669"/>
          </a:xfrm>
        </p:spPr>
        <p:txBody>
          <a:bodyPr anchor="ctr"/>
          <a:lstStyle>
            <a:lvl1pPr algn="l"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346B80C4-B578-4014-BC66-86249387894F}" type="datetime4">
              <a:rPr lang="en-US" smtClean="0"/>
              <a:t>January 28, 2021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4F0D8F-77E5-48AA-8A4D-47DFBFE699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 and crop to adjust the picture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Click Header &amp; Footer to insert presentation title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 eaLnBrk="1">
              <a:defRPr sz="100"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B8205D7-D233-4140-85AA-2B3DECB98D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2" y="5996640"/>
            <a:ext cx="1218083" cy="8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59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ags" Target="../tags/tag37.xml"/><Relationship Id="rId21" Type="http://schemas.openxmlformats.org/officeDocument/2006/relationships/slideLayout" Target="../slideLayouts/slideLayout49.xml"/><Relationship Id="rId34" Type="http://schemas.openxmlformats.org/officeDocument/2006/relationships/tags" Target="../tags/tag32.xml"/><Relationship Id="rId42" Type="http://schemas.openxmlformats.org/officeDocument/2006/relationships/tags" Target="../tags/tag40.xml"/><Relationship Id="rId47" Type="http://schemas.openxmlformats.org/officeDocument/2006/relationships/tags" Target="../tags/tag45.xml"/><Relationship Id="rId50" Type="http://schemas.openxmlformats.org/officeDocument/2006/relationships/tags" Target="../tags/tag48.xml"/><Relationship Id="rId55" Type="http://schemas.openxmlformats.org/officeDocument/2006/relationships/tags" Target="../tags/tag5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tags" Target="../tags/tag31.xml"/><Relationship Id="rId38" Type="http://schemas.openxmlformats.org/officeDocument/2006/relationships/tags" Target="../tags/tag36.xml"/><Relationship Id="rId46" Type="http://schemas.openxmlformats.org/officeDocument/2006/relationships/tags" Target="../tags/tag4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vmlDrawing" Target="../drawings/vmlDrawing2.vml"/><Relationship Id="rId41" Type="http://schemas.openxmlformats.org/officeDocument/2006/relationships/tags" Target="../tags/tag39.xml"/><Relationship Id="rId54" Type="http://schemas.openxmlformats.org/officeDocument/2006/relationships/tags" Target="../tags/tag5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tags" Target="../tags/tag30.xml"/><Relationship Id="rId37" Type="http://schemas.openxmlformats.org/officeDocument/2006/relationships/tags" Target="../tags/tag35.xml"/><Relationship Id="rId40" Type="http://schemas.openxmlformats.org/officeDocument/2006/relationships/tags" Target="../tags/tag38.xml"/><Relationship Id="rId45" Type="http://schemas.openxmlformats.org/officeDocument/2006/relationships/tags" Target="../tags/tag43.xml"/><Relationship Id="rId53" Type="http://schemas.openxmlformats.org/officeDocument/2006/relationships/tags" Target="../tags/tag51.xml"/><Relationship Id="rId58" Type="http://schemas.openxmlformats.org/officeDocument/2006/relationships/image" Target="../media/image2.emf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36" Type="http://schemas.openxmlformats.org/officeDocument/2006/relationships/tags" Target="../tags/tag34.xml"/><Relationship Id="rId49" Type="http://schemas.openxmlformats.org/officeDocument/2006/relationships/tags" Target="../tags/tag47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tags" Target="../tags/tag29.xml"/><Relationship Id="rId44" Type="http://schemas.openxmlformats.org/officeDocument/2006/relationships/tags" Target="../tags/tag42.xml"/><Relationship Id="rId52" Type="http://schemas.openxmlformats.org/officeDocument/2006/relationships/tags" Target="../tags/tag50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ags" Target="../tags/tag28.xml"/><Relationship Id="rId35" Type="http://schemas.openxmlformats.org/officeDocument/2006/relationships/tags" Target="../tags/tag33.xml"/><Relationship Id="rId43" Type="http://schemas.openxmlformats.org/officeDocument/2006/relationships/tags" Target="../tags/tag41.xml"/><Relationship Id="rId48" Type="http://schemas.openxmlformats.org/officeDocument/2006/relationships/tags" Target="../tags/tag46.xml"/><Relationship Id="rId56" Type="http://schemas.openxmlformats.org/officeDocument/2006/relationships/oleObject" Target="../embeddings/oleObject2.bin"/><Relationship Id="rId8" Type="http://schemas.openxmlformats.org/officeDocument/2006/relationships/slideLayout" Target="../slideLayouts/slideLayout36.xml"/><Relationship Id="rId51" Type="http://schemas.openxmlformats.org/officeDocument/2006/relationships/tags" Target="../tags/tag49.xml"/><Relationship Id="rId3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ags" Target="../tags/tag105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21.emf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ags" Target="../tags/tag104.xml"/><Relationship Id="rId2" Type="http://schemas.openxmlformats.org/officeDocument/2006/relationships/slideLayout" Target="../slideLayouts/slideLayout57.xml"/><Relationship Id="rId16" Type="http://schemas.openxmlformats.org/officeDocument/2006/relationships/vmlDrawing" Target="../drawings/vmlDrawing28.vml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oleObject" Target="../embeddings/oleObject28.bin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22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tags" Target="../tags/tag115.xml"/><Relationship Id="rId21" Type="http://schemas.openxmlformats.org/officeDocument/2006/relationships/slideLayout" Target="../slideLayouts/slideLayout90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image" Target="../media/image2.emf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heme" Target="../theme/theme4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tags" Target="../tags/tag129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oleObject" Target="../embeddings/oleObject30.bin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vmlDrawing" Target="../drawings/vmlDrawing30.v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8" Type="http://schemas.openxmlformats.org/officeDocument/2006/relationships/slideLayout" Target="../slideLayouts/slideLayout77.xml"/><Relationship Id="rId51" Type="http://schemas.openxmlformats.org/officeDocument/2006/relationships/tags" Target="../tags/tag127.xml"/><Relationship Id="rId3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tags" Target="../tags/tag143.xml"/><Relationship Id="rId21" Type="http://schemas.openxmlformats.org/officeDocument/2006/relationships/slideLayout" Target="../slideLayouts/slideLayout118.xml"/><Relationship Id="rId34" Type="http://schemas.openxmlformats.org/officeDocument/2006/relationships/tags" Target="../tags/tag138.xml"/><Relationship Id="rId42" Type="http://schemas.openxmlformats.org/officeDocument/2006/relationships/tags" Target="../tags/tag146.xml"/><Relationship Id="rId47" Type="http://schemas.openxmlformats.org/officeDocument/2006/relationships/tags" Target="../tags/tag151.xml"/><Relationship Id="rId50" Type="http://schemas.openxmlformats.org/officeDocument/2006/relationships/tags" Target="../tags/tag154.xml"/><Relationship Id="rId55" Type="http://schemas.openxmlformats.org/officeDocument/2006/relationships/tags" Target="../tags/tag159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46" Type="http://schemas.openxmlformats.org/officeDocument/2006/relationships/tags" Target="../tags/tag150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theme" Target="../theme/theme5.xml"/><Relationship Id="rId41" Type="http://schemas.openxmlformats.org/officeDocument/2006/relationships/tags" Target="../tags/tag145.xml"/><Relationship Id="rId54" Type="http://schemas.openxmlformats.org/officeDocument/2006/relationships/tags" Target="../tags/tag158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40" Type="http://schemas.openxmlformats.org/officeDocument/2006/relationships/tags" Target="../tags/tag144.xml"/><Relationship Id="rId45" Type="http://schemas.openxmlformats.org/officeDocument/2006/relationships/tags" Target="../tags/tag149.xml"/><Relationship Id="rId53" Type="http://schemas.openxmlformats.org/officeDocument/2006/relationships/tags" Target="../tags/tag157.xml"/><Relationship Id="rId58" Type="http://schemas.openxmlformats.org/officeDocument/2006/relationships/oleObject" Target="../embeddings/oleObject32.bin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tags" Target="../tags/tag140.xml"/><Relationship Id="rId49" Type="http://schemas.openxmlformats.org/officeDocument/2006/relationships/tags" Target="../tags/tag153.xml"/><Relationship Id="rId57" Type="http://schemas.openxmlformats.org/officeDocument/2006/relationships/image" Target="../media/image32.png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tags" Target="../tags/tag135.xml"/><Relationship Id="rId44" Type="http://schemas.openxmlformats.org/officeDocument/2006/relationships/tags" Target="../tags/tag148.xml"/><Relationship Id="rId52" Type="http://schemas.openxmlformats.org/officeDocument/2006/relationships/tags" Target="../tags/tag156.xml"/><Relationship Id="rId60" Type="http://schemas.openxmlformats.org/officeDocument/2006/relationships/image" Target="../media/image33.pn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vmlDrawing" Target="../drawings/vmlDrawing32.vml"/><Relationship Id="rId35" Type="http://schemas.openxmlformats.org/officeDocument/2006/relationships/tags" Target="../tags/tag139.xml"/><Relationship Id="rId43" Type="http://schemas.openxmlformats.org/officeDocument/2006/relationships/tags" Target="../tags/tag147.xml"/><Relationship Id="rId48" Type="http://schemas.openxmlformats.org/officeDocument/2006/relationships/tags" Target="../tags/tag152.xml"/><Relationship Id="rId56" Type="http://schemas.openxmlformats.org/officeDocument/2006/relationships/tags" Target="../tags/tag160.xml"/><Relationship Id="rId8" Type="http://schemas.openxmlformats.org/officeDocument/2006/relationships/slideLayout" Target="../slideLayouts/slideLayout105.xml"/><Relationship Id="rId51" Type="http://schemas.openxmlformats.org/officeDocument/2006/relationships/tags" Target="../tags/tag155.xml"/><Relationship Id="rId3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tags" Target="../tags/tag223.xml"/><Relationship Id="rId21" Type="http://schemas.openxmlformats.org/officeDocument/2006/relationships/slideLayout" Target="../slideLayouts/slideLayout146.xml"/><Relationship Id="rId34" Type="http://schemas.openxmlformats.org/officeDocument/2006/relationships/tags" Target="../tags/tag218.xml"/><Relationship Id="rId42" Type="http://schemas.openxmlformats.org/officeDocument/2006/relationships/tags" Target="../tags/tag226.xml"/><Relationship Id="rId47" Type="http://schemas.openxmlformats.org/officeDocument/2006/relationships/tags" Target="../tags/tag231.xml"/><Relationship Id="rId50" Type="http://schemas.openxmlformats.org/officeDocument/2006/relationships/tags" Target="../tags/tag234.xml"/><Relationship Id="rId55" Type="http://schemas.openxmlformats.org/officeDocument/2006/relationships/oleObject" Target="../embeddings/oleObject59.bin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tags" Target="../tags/tag23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tags" Target="../tags/tag213.xml"/><Relationship Id="rId41" Type="http://schemas.openxmlformats.org/officeDocument/2006/relationships/tags" Target="../tags/tag225.xml"/><Relationship Id="rId54" Type="http://schemas.openxmlformats.org/officeDocument/2006/relationships/tags" Target="../tags/tag23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45" Type="http://schemas.openxmlformats.org/officeDocument/2006/relationships/tags" Target="../tags/tag229.xml"/><Relationship Id="rId53" Type="http://schemas.openxmlformats.org/officeDocument/2006/relationships/tags" Target="../tags/tag237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vmlDrawing" Target="../drawings/vmlDrawing59.vml"/><Relationship Id="rId36" Type="http://schemas.openxmlformats.org/officeDocument/2006/relationships/tags" Target="../tags/tag220.xml"/><Relationship Id="rId49" Type="http://schemas.openxmlformats.org/officeDocument/2006/relationships/tags" Target="../tags/tag233.xml"/><Relationship Id="rId57" Type="http://schemas.openxmlformats.org/officeDocument/2006/relationships/image" Target="../media/image2.emf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tags" Target="../tags/tag215.xml"/><Relationship Id="rId44" Type="http://schemas.openxmlformats.org/officeDocument/2006/relationships/tags" Target="../tags/tag228.xml"/><Relationship Id="rId52" Type="http://schemas.openxmlformats.org/officeDocument/2006/relationships/tags" Target="../tags/tag23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theme" Target="../theme/theme6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tags" Target="../tags/tag227.xml"/><Relationship Id="rId48" Type="http://schemas.openxmlformats.org/officeDocument/2006/relationships/tags" Target="../tags/tag232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133.xml"/><Relationship Id="rId51" Type="http://schemas.openxmlformats.org/officeDocument/2006/relationships/tags" Target="../tags/tag235.xml"/><Relationship Id="rId3" Type="http://schemas.openxmlformats.org/officeDocument/2006/relationships/slideLayout" Target="../slideLayouts/slideLayout12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9" Type="http://schemas.openxmlformats.org/officeDocument/2006/relationships/tags" Target="../tags/tag248.xml"/><Relationship Id="rId21" Type="http://schemas.openxmlformats.org/officeDocument/2006/relationships/slideLayout" Target="../slideLayouts/slideLayout172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vmlDrawing" Target="../drawings/vmlDrawing60.v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image" Target="../media/image2.emf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theme" Target="../theme/theme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oleObject" Target="../embeddings/oleObject60.bin"/><Relationship Id="rId8" Type="http://schemas.openxmlformats.org/officeDocument/2006/relationships/slideLayout" Target="../slideLayouts/slideLayout159.xml"/><Relationship Id="rId51" Type="http://schemas.openxmlformats.org/officeDocument/2006/relationships/tags" Target="../tags/tag260.xml"/><Relationship Id="rId3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tags" Target="../tags/tag274.xml"/><Relationship Id="rId21" Type="http://schemas.openxmlformats.org/officeDocument/2006/relationships/slideLayout" Target="../slideLayouts/slideLayout199.xml"/><Relationship Id="rId34" Type="http://schemas.openxmlformats.org/officeDocument/2006/relationships/tags" Target="../tags/tag269.xml"/><Relationship Id="rId42" Type="http://schemas.openxmlformats.org/officeDocument/2006/relationships/tags" Target="../tags/tag277.xml"/><Relationship Id="rId47" Type="http://schemas.openxmlformats.org/officeDocument/2006/relationships/tags" Target="../tags/tag282.xml"/><Relationship Id="rId50" Type="http://schemas.openxmlformats.org/officeDocument/2006/relationships/tags" Target="../tags/tag285.xml"/><Relationship Id="rId55" Type="http://schemas.openxmlformats.org/officeDocument/2006/relationships/tags" Target="../tags/tag290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tags" Target="../tags/tag268.xml"/><Relationship Id="rId38" Type="http://schemas.openxmlformats.org/officeDocument/2006/relationships/tags" Target="../tags/tag273.xml"/><Relationship Id="rId46" Type="http://schemas.openxmlformats.org/officeDocument/2006/relationships/tags" Target="../tags/tag281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vmlDrawing" Target="../drawings/vmlDrawing61.vml"/><Relationship Id="rId41" Type="http://schemas.openxmlformats.org/officeDocument/2006/relationships/tags" Target="../tags/tag276.xml"/><Relationship Id="rId54" Type="http://schemas.openxmlformats.org/officeDocument/2006/relationships/tags" Target="../tags/tag289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45" Type="http://schemas.openxmlformats.org/officeDocument/2006/relationships/tags" Target="../tags/tag280.xml"/><Relationship Id="rId53" Type="http://schemas.openxmlformats.org/officeDocument/2006/relationships/tags" Target="../tags/tag288.xml"/><Relationship Id="rId58" Type="http://schemas.openxmlformats.org/officeDocument/2006/relationships/image" Target="../media/image2.emf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theme" Target="../theme/theme8.xml"/><Relationship Id="rId36" Type="http://schemas.openxmlformats.org/officeDocument/2006/relationships/tags" Target="../tags/tag271.xml"/><Relationship Id="rId49" Type="http://schemas.openxmlformats.org/officeDocument/2006/relationships/tags" Target="../tags/tag284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tags" Target="../tags/tag266.xml"/><Relationship Id="rId44" Type="http://schemas.openxmlformats.org/officeDocument/2006/relationships/tags" Target="../tags/tag279.xml"/><Relationship Id="rId52" Type="http://schemas.openxmlformats.org/officeDocument/2006/relationships/tags" Target="../tags/tag28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tags" Target="../tags/tag278.xml"/><Relationship Id="rId48" Type="http://schemas.openxmlformats.org/officeDocument/2006/relationships/tags" Target="../tags/tag283.xml"/><Relationship Id="rId56" Type="http://schemas.openxmlformats.org/officeDocument/2006/relationships/oleObject" Target="../embeddings/oleObject61.bin"/><Relationship Id="rId8" Type="http://schemas.openxmlformats.org/officeDocument/2006/relationships/slideLayout" Target="../slideLayouts/slideLayout186.xml"/><Relationship Id="rId51" Type="http://schemas.openxmlformats.org/officeDocument/2006/relationships/tags" Target="../tags/tag286.xml"/><Relationship Id="rId3" Type="http://schemas.openxmlformats.org/officeDocument/2006/relationships/slideLayout" Target="../slideLayouts/slideLayout181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tags" Target="../tags/tag300.xml"/><Relationship Id="rId21" Type="http://schemas.openxmlformats.org/officeDocument/2006/relationships/slideLayout" Target="../slideLayouts/slideLayout226.xml"/><Relationship Id="rId34" Type="http://schemas.openxmlformats.org/officeDocument/2006/relationships/tags" Target="../tags/tag295.xml"/><Relationship Id="rId42" Type="http://schemas.openxmlformats.org/officeDocument/2006/relationships/tags" Target="../tags/tag303.xml"/><Relationship Id="rId47" Type="http://schemas.openxmlformats.org/officeDocument/2006/relationships/tags" Target="../tags/tag308.xml"/><Relationship Id="rId50" Type="http://schemas.openxmlformats.org/officeDocument/2006/relationships/tags" Target="../tags/tag311.xml"/><Relationship Id="rId55" Type="http://schemas.openxmlformats.org/officeDocument/2006/relationships/tags" Target="../tags/tag316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tags" Target="../tags/tag294.xml"/><Relationship Id="rId38" Type="http://schemas.openxmlformats.org/officeDocument/2006/relationships/tags" Target="../tags/tag299.xml"/><Relationship Id="rId46" Type="http://schemas.openxmlformats.org/officeDocument/2006/relationships/tags" Target="../tags/tag307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29" Type="http://schemas.openxmlformats.org/officeDocument/2006/relationships/vmlDrawing" Target="../drawings/vmlDrawing62.vml"/><Relationship Id="rId41" Type="http://schemas.openxmlformats.org/officeDocument/2006/relationships/tags" Target="../tags/tag302.xml"/><Relationship Id="rId54" Type="http://schemas.openxmlformats.org/officeDocument/2006/relationships/tags" Target="../tags/tag315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tags" Target="../tags/tag293.xml"/><Relationship Id="rId37" Type="http://schemas.openxmlformats.org/officeDocument/2006/relationships/tags" Target="../tags/tag298.xml"/><Relationship Id="rId40" Type="http://schemas.openxmlformats.org/officeDocument/2006/relationships/tags" Target="../tags/tag301.xml"/><Relationship Id="rId45" Type="http://schemas.openxmlformats.org/officeDocument/2006/relationships/tags" Target="../tags/tag306.xml"/><Relationship Id="rId53" Type="http://schemas.openxmlformats.org/officeDocument/2006/relationships/tags" Target="../tags/tag314.xml"/><Relationship Id="rId58" Type="http://schemas.openxmlformats.org/officeDocument/2006/relationships/image" Target="../media/image2.emf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theme" Target="../theme/theme9.xml"/><Relationship Id="rId36" Type="http://schemas.openxmlformats.org/officeDocument/2006/relationships/tags" Target="../tags/tag297.xml"/><Relationship Id="rId49" Type="http://schemas.openxmlformats.org/officeDocument/2006/relationships/tags" Target="../tags/tag310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tags" Target="../tags/tag292.xml"/><Relationship Id="rId44" Type="http://schemas.openxmlformats.org/officeDocument/2006/relationships/tags" Target="../tags/tag305.xml"/><Relationship Id="rId52" Type="http://schemas.openxmlformats.org/officeDocument/2006/relationships/tags" Target="../tags/tag313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tags" Target="../tags/tag291.xml"/><Relationship Id="rId35" Type="http://schemas.openxmlformats.org/officeDocument/2006/relationships/tags" Target="../tags/tag296.xml"/><Relationship Id="rId43" Type="http://schemas.openxmlformats.org/officeDocument/2006/relationships/tags" Target="../tags/tag304.xml"/><Relationship Id="rId48" Type="http://schemas.openxmlformats.org/officeDocument/2006/relationships/tags" Target="../tags/tag309.xml"/><Relationship Id="rId56" Type="http://schemas.openxmlformats.org/officeDocument/2006/relationships/oleObject" Target="../embeddings/oleObject62.bin"/><Relationship Id="rId8" Type="http://schemas.openxmlformats.org/officeDocument/2006/relationships/slideLayout" Target="../slideLayouts/slideLayout213.xml"/><Relationship Id="rId51" Type="http://schemas.openxmlformats.org/officeDocument/2006/relationships/tags" Target="../tags/tag312.xml"/><Relationship Id="rId3" Type="http://schemas.openxmlformats.org/officeDocument/2006/relationships/slideLayout" Target="../slideLayouts/slideLayout2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9277522F-1983-4844-BAA7-75F293413F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2049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think-cell Slide" r:id="rId57" imgW="416" imgH="416" progId="TCLayout.ActiveDocument.1">
                  <p:embed/>
                </p:oleObj>
              </mc:Choice>
              <mc:Fallback>
                <p:oleObj name="think-cell Slide" r:id="rId57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9277522F-1983-4844-BAA7-75F293413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84D36F97-3BC2-4D9F-A9BE-BCB9AFC6999A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2664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905" r:id="rId27"/>
    <p:sldLayoutId id="2147483906" r:id="rId2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9F43F188-913A-4F06-89B5-569FBC2265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think-cell Slide" r:id="rId56" imgW="416" imgH="416" progId="TCLayout.ActiveDocument.1">
                  <p:embed/>
                </p:oleObj>
              </mc:Choice>
              <mc:Fallback>
                <p:oleObj name="think-cell Slide" r:id="rId5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9F43F188-913A-4F06-89B5-569FBC226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71A91FB-3EC7-4F37-AD90-A0A75A1B1736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Psoriasis Performance Report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2CE9EA3-8AA6-4A5A-9718-E15C207E3060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 userDrawn="1"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8752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74586BF6-1852-42B4-B9E9-4DB36CE15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75944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think-cell Slide" r:id="rId19" imgW="347" imgH="348" progId="TCLayout.ActiveDocument.1">
                  <p:embed/>
                </p:oleObj>
              </mc:Choice>
              <mc:Fallback>
                <p:oleObj name="think-cell Slide" r:id="rId19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74586BF6-1852-42B4-B9E9-4DB36CE15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31C06CE-B502-4735-95D0-6C6325A1F8A4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D6B099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ＭＳ Ｐゴシック" charset="0"/>
              <a:sym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519455" y="332658"/>
            <a:ext cx="11145500" cy="3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465637"/>
            <a:ext cx="11137903" cy="46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27051" y="6351128"/>
            <a:ext cx="12065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425EE3-649D-47AA-A51A-6C53D1975ED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28" name="Confidential" descr="U:\LEO Pharma\Jobs\4707_PowerPoint justeringer og ny funktionalitet\Received\Work\Confidential_logo_4_3.emf" hidden="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017" y="0"/>
            <a:ext cx="1200000" cy="1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900" y="6112858"/>
            <a:ext cx="482400" cy="3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i="0">
          <a:solidFill>
            <a:srgbClr val="323C57"/>
          </a:solidFill>
          <a:latin typeface="+mj-lt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6B6E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B6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Verdana"/>
        </a:defRPr>
      </a:lvl1pPr>
      <a:lvl2pPr marL="385200" indent="-20520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Font typeface="Verdana" pitchFamily="34" charset="0"/>
        <a:buChar char="◦"/>
        <a:defRPr sz="1600">
          <a:solidFill>
            <a:schemeClr val="tx1"/>
          </a:solidFill>
          <a:latin typeface="+mn-lt"/>
          <a:ea typeface="+mn-ea"/>
          <a:cs typeface="Verdana"/>
        </a:defRPr>
      </a:lvl2pPr>
      <a:lvl3pPr marL="586800" indent="-19440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itchFamily="34" charset="0"/>
        <a:buChar char="─"/>
        <a:defRPr sz="1400">
          <a:solidFill>
            <a:schemeClr val="tx1"/>
          </a:solidFill>
          <a:latin typeface="+mn-lt"/>
          <a:ea typeface="+mn-ea"/>
          <a:cs typeface="Verdana"/>
        </a:defRPr>
      </a:lvl3pPr>
      <a:lvl4pPr marL="709200" indent="-11880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Verdana"/>
        </a:defRPr>
      </a:lvl4pPr>
      <a:lvl5pPr marL="853200" indent="-14400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Verdana" pitchFamily="34" charset="0"/>
        <a:buChar char="‒"/>
        <a:defRPr sz="1100">
          <a:solidFill>
            <a:schemeClr val="tx1"/>
          </a:solidFill>
          <a:latin typeface="+mn-lt"/>
          <a:ea typeface="+mn-ea"/>
          <a:cs typeface="Verdana"/>
        </a:defRPr>
      </a:lvl5pPr>
      <a:lvl6pPr marL="0" indent="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FontTx/>
        <a:buNone/>
        <a:defRPr sz="800">
          <a:solidFill>
            <a:srgbClr val="000000"/>
          </a:solidFill>
          <a:latin typeface="+mn-lt"/>
          <a:ea typeface="+mn-ea"/>
        </a:defRPr>
      </a:lvl6pPr>
      <a:lvl7pPr marL="30908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7pPr>
      <a:lvl8pPr marL="35480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8pPr>
      <a:lvl9pPr marL="4005263" indent="-228600" algn="l" rtl="0" eaLnBrk="1" fontAlgn="base" hangingPunct="1">
        <a:spcBef>
          <a:spcPct val="0"/>
        </a:spcBef>
        <a:spcAft>
          <a:spcPct val="2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097C5E01-BC0E-4B7B-A331-D9C2F1E547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467548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" name="think-cell Slide" r:id="rId57" imgW="416" imgH="416" progId="TCLayout.ActiveDocument.1">
                  <p:embed/>
                </p:oleObj>
              </mc:Choice>
              <mc:Fallback>
                <p:oleObj name="think-cell Slide" r:id="rId57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097C5E01-BC0E-4B7B-A331-D9C2F1E54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D0DD227-139A-4D18-98CB-7D0EDE414215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562D7A1-4D53-4D56-AD93-AF50A5B5AA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C18ACF51-BFDE-4524-8DD1-302E7562175C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7838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0277F58-761F-304B-A5DB-139552ADF207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9F43F188-913A-4F06-89B5-569FBC2265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0" name="think-cell Slide" r:id="rId58" imgW="416" imgH="416" progId="TCLayout.ActiveDocument.1">
                  <p:embed/>
                </p:oleObj>
              </mc:Choice>
              <mc:Fallback>
                <p:oleObj name="think-cell Slide" r:id="rId58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9F43F188-913A-4F06-89B5-569FBC226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71A91FB-3EC7-4F37-AD90-A0A75A1B1736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Header &amp; Footer to insert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US" noProof="0" smtClean="0"/>
              <a:pPr/>
              <a:t>‹Nº›</a:t>
            </a:fld>
            <a:endParaRPr lang="en-US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A1851F4C-C007-4D90-8F27-AABA33D98DDC}" type="datetime4">
              <a:rPr lang="en-US" noProof="0" smtClean="0"/>
              <a:t>January 28, 2021</a:t>
            </a:fld>
            <a:endParaRPr lang="en-US" noProof="0" dirty="0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 userDrawn="1"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eaLnBrk="1"/>
            <a:endParaRPr lang="en-US" sz="2000" noProof="0" dirty="0"/>
          </a:p>
        </p:txBody>
      </p:sp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89151583-3A99-8C4D-86A3-5993254D0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12193" b="29697"/>
          <a:stretch/>
        </p:blipFill>
        <p:spPr>
          <a:xfrm>
            <a:off x="580608" y="6030113"/>
            <a:ext cx="1288200" cy="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601B3D16-09A4-4ED4-BA84-430FB7504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920786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8" name="think-cell Slide" r:id="rId55" imgW="416" imgH="416" progId="TCLayout.ActiveDocument.1">
                  <p:embed/>
                </p:oleObj>
              </mc:Choice>
              <mc:Fallback>
                <p:oleObj name="think-cell Slide" r:id="rId5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601B3D16-09A4-4ED4-BA84-430FB7504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617BFE8F-9B09-4213-8FC4-E852AA213750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Director’s Compliance Statement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DBC0C1BF-FC91-43FD-A7F9-AC9E92D1E91B}" type="datetime4">
              <a:rPr lang="en-US" smtClean="0"/>
              <a:t>January 28, 2021</a:t>
            </a:fld>
            <a:endParaRPr lang="en-GB" dirty="0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 userDrawn="1"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004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4586E519-DA41-437F-B4D4-F2F9DECB62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638051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2" name="think-cell Slide" r:id="rId56" imgW="416" imgH="416" progId="TCLayout.ActiveDocument.1">
                  <p:embed/>
                </p:oleObj>
              </mc:Choice>
              <mc:Fallback>
                <p:oleObj name="think-cell Slide" r:id="rId5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4586E519-DA41-437F-B4D4-F2F9DECB6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7F2642A-B1FC-43D0-B001-4D82C2571550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750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4586E519-DA41-437F-B4D4-F2F9DECB62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307125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think-cell Slide" r:id="rId56" imgW="416" imgH="416" progId="TCLayout.ActiveDocument.1">
                  <p:embed/>
                </p:oleObj>
              </mc:Choice>
              <mc:Fallback>
                <p:oleObj name="think-cell Slide" r:id="rId5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4586E519-DA41-437F-B4D4-F2F9DECB6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7F2642A-B1FC-43D0-B001-4D82C2571550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2883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4586E519-DA41-437F-B4D4-F2F9DECB62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659727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0" name="think-cell Slide" r:id="rId56" imgW="416" imgH="416" progId="TCLayout.ActiveDocument.1">
                  <p:embed/>
                </p:oleObj>
              </mc:Choice>
              <mc:Fallback>
                <p:oleObj name="think-cell Slide" r:id="rId5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4586E519-DA41-437F-B4D4-F2F9DECB6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7F2642A-B1FC-43D0-B001-4D82C2571550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00" b="1" i="0" baseline="0" noProof="0" dirty="0" err="1">
              <a:solidFill>
                <a:schemeClr val="tx1"/>
              </a:solidFill>
              <a:latin typeface="Gilroy Office" panose="00000500000000000000" pitchFamily="2" charset="0"/>
              <a:ea typeface="+mj-ea"/>
              <a:cs typeface="+mj-cs"/>
              <a:sym typeface="Gilroy Office" panose="000005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0934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5" name="PresentationTitle"/>
          <p:cNvSpPr>
            <a:spLocks noGrp="1"/>
          </p:cNvSpPr>
          <p:nvPr>
            <p:ph type="ftr" sz="quarter" idx="3"/>
          </p:nvPr>
        </p:nvSpPr>
        <p:spPr>
          <a:xfrm>
            <a:off x="6208540" y="6434418"/>
            <a:ext cx="3939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1888" y="6434418"/>
            <a:ext cx="25211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1DB8B83-0A01-46C4-B0FE-28F7E1F69DF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="" xmlns:a16="http://schemas.microsoft.com/office/drawing/2014/main" id="{CAF3E189-8F32-4DE8-BC02-EFAC9B00E8A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202557"/>
            <a:ext cx="469885" cy="359174"/>
          </a:xfrm>
          <a:prstGeom prst="rect">
            <a:avLst/>
          </a:prstGeom>
        </p:spPr>
      </p:pic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182224" y="6434417"/>
            <a:ext cx="971053" cy="1800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BDDA2A-72EA-4BE5-99B2-6EE1EF69C609}" type="datetimeFigureOut">
              <a:rPr lang="es-ES_tradnl" smtClean="0"/>
              <a:t>28/01/2021</a:t>
            </a:fld>
            <a:endParaRPr lang="es-ES_tradnl"/>
          </a:p>
        </p:txBody>
      </p:sp>
      <p:sp>
        <p:nvSpPr>
          <p:cNvPr id="19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51.02362&lt;/Left&gt;&#10;      &lt;Top&gt;51.02362&lt;/Top&gt;&#10;      &lt;Width&gt;857.952759&lt;/Width&gt;&#10;      &lt;Height&gt;80.73646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06.929131&lt;/Left&gt;&#10;      &lt;Top&gt;164.842209&lt;/Top&gt;&#10;      &lt;Width&gt;17.0078735&lt;/Width&gt;&#10;      &lt;Height&gt;306.99054&lt;/Height&gt;&#10;    &lt;/SubGrid&gt;&#10;    &lt;SubGrid&gt;&#10;      &lt;Left&gt;51.02362&lt;/Left&gt;&#10;      &lt;Top&gt;164.842209&lt;/Top&gt;&#10;      &lt;Width&gt;55.90551&lt;/Width&gt;&#10;      &lt;Height&gt;306.99054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179.842514&lt;/Left&gt;&#10;      &lt;Top&gt;164.842133&lt;/Top&gt;&#10;      &lt;Width&gt;17.0078735&lt;/Width&gt;&#10;      &lt;Height&gt;306.990631&lt;/Height&gt;&#10;    &lt;/SubGrid&gt;&#10;    &lt;SubGrid&gt;&#10;      &lt;Left&gt;123.937004&lt;/Left&gt;&#10;      &lt;Top&gt;164.842133&lt;/Top&gt;&#10;      &lt;Width&gt;55.90551&lt;/Width&gt;&#10;      &lt;Height&gt;306.990631&lt;/Height&gt;&#10;    &lt;/SubGrid&gt;&#10;    &lt;SubGrid&gt;&#10;      &lt;Left&gt;252.7559&lt;/Left&gt;&#10;      &lt;Top&gt;164.842133&lt;/Top&gt;&#10;      &lt;Width&gt;17.0078735&lt;/Width&gt;&#10;      &lt;Height&gt;306.990631&lt;/Height&gt;&#10;    &lt;/SubGrid&gt;&#10;    &lt;SubGrid&gt;&#10;      &lt;Left&gt;196.850388&lt;/Left&gt;&#10;      &lt;Top&gt;164.842133&lt;/Top&gt;&#10;      &lt;Width&gt;55.90551&lt;/Width&gt;&#10;      &lt;Height&gt;306.990631&lt;/Height&gt;&#10;    &lt;/SubGrid&gt;&#10;    &lt;SubGrid&gt;&#10;      &lt;Left&gt;325.669281&lt;/Left&gt;&#10;      &lt;Top&gt;164.977875&lt;/Top&gt;&#10;      &lt;Width&gt;17.0078735&lt;/Width&gt;&#10;      &lt;Height&gt;306.8549&lt;/Height&gt;&#10;    &lt;/SubGrid&gt;&#10;    &lt;SubGrid&gt;&#10;      &lt;Left&gt;269.7638&lt;/Left&gt;&#10;      &lt;Top&gt;164.977875&lt;/Top&gt;&#10;      &lt;Width&gt;55.90551&lt;/Width&gt;&#10;      &lt;Height&gt;306.8549&lt;/Height&gt;&#10;    &lt;/SubGrid&gt;&#10;    &lt;SubGrid&gt;&#10;      &lt;Left&gt;398.582672&lt;/Left&gt;&#10;      &lt;Top&gt;164.977875&lt;/Top&gt;&#10;      &lt;Width&gt;17.0078735&lt;/Width&gt;&#10;      &lt;Height&gt;306.8549&lt;/Height&gt;&#10;    &lt;/SubGrid&gt;&#10;    &lt;SubGrid&gt;&#10;      &lt;Left&gt;342.677155&lt;/Left&gt;&#10;      &lt;Top&gt;164.977875&lt;/Top&gt;&#10;      &lt;Width&gt;55.90551&lt;/Width&gt;&#10;      &lt;Height&gt;306.8549&lt;/Height&gt;&#10;    &lt;/SubGrid&gt;&#10;    &lt;SubGrid&gt;&#10;      &lt;Left&gt;471.496063&lt;/Left&gt;&#10;      &lt;Top&gt;164.977875&lt;/Top&gt;&#10;      &lt;Width&gt;17.0078735&lt;/Width&gt;&#10;      &lt;Height&gt;306.8549&lt;/Height&gt;&#10;    &lt;/SubGrid&gt;&#10;    &lt;SubGrid&gt;&#10;      &lt;Left&gt;415.590546&lt;/Left&gt;&#10;      &lt;Top&gt;164.977875&lt;/Top&gt;&#10;      &lt;Width&gt;55.90551&lt;/Width&gt;&#10;      &lt;Height&gt;306.8549&lt;/Height&gt;&#10;    &lt;/SubGrid&gt;&#10;    &lt;SubGrid&gt;&#10;      &lt;Left&gt;544.4096&lt;/Left&gt;&#10;      &lt;Top&gt;164.842133&lt;/Top&gt;&#10;      &lt;Width&gt;17.0078735&lt;/Width&gt;&#10;      &lt;Height&gt;306.990631&lt;/Height&gt;&#10;    &lt;/SubGrid&gt;&#10;    &lt;SubGrid&gt;&#10;      &lt;Left&gt;488.5041&lt;/Left&gt;&#10;      &lt;Top&gt;164.842133&lt;/Top&gt;&#10;      &lt;Width&gt;55.90551&lt;/Width&gt;&#10;      &lt;Height&gt;306.990631&lt;/Height&gt;&#10;    &lt;/SubGrid&gt;&#10;    &lt;SubGrid&gt;&#10;      &lt;Left&gt;617.323&lt;/Left&gt;&#10;      &lt;Top&gt;164.977875&lt;/Top&gt;&#10;      &lt;Width&gt;17.0078735&lt;/Width&gt;&#10;      &lt;Height&gt;306.8549&lt;/Height&gt;&#10;    &lt;/SubGrid&gt;&#10;    &lt;SubGrid&gt;&#10;      &lt;Left&gt;561.4175&lt;/Left&gt;&#10;      &lt;Top&gt;164.977875&lt;/Top&gt;&#10;      &lt;Width&gt;55.90551&lt;/Width&gt;&#10;      &lt;Height&gt;306.8549&lt;/Height&gt;&#10;    &lt;/SubGrid&gt;&#10;    &lt;SubGrid&gt;&#10;      &lt;Left&gt;690.2364&lt;/Left&gt;&#10;      &lt;Top&gt;164.842133&lt;/Top&gt;&#10;      &lt;Width&gt;17.0078735&lt;/Width&gt;&#10;      &lt;Height&gt;306.990631&lt;/Height&gt;&#10;    &lt;/SubGrid&gt;&#10;    &lt;SubGrid&gt;&#10;      &lt;Left&gt;634.3309&lt;/Left&gt;&#10;      &lt;Top&gt;164.842133&lt;/Top&gt;&#10;      &lt;Width&gt;55.90551&lt;/Width&gt;&#10;      &lt;Height&gt;306.990631&lt;/Height&gt;&#10;    &lt;/SubGrid&gt;&#10;    &lt;SubGrid&gt;&#10;      &lt;Left&gt;763.1498&lt;/Left&gt;&#10;      &lt;Top&gt;164.842133&lt;/Top&gt;&#10;      &lt;Width&gt;17.0078735&lt;/Width&gt;&#10;      &lt;Height&gt;306.990631&lt;/Height&gt;&#10;    &lt;/SubGrid&gt;&#10;    &lt;SubGrid&gt;&#10;      &lt;Left&gt;707.244263&lt;/Left&gt;&#10;      &lt;Top&gt;164.842133&lt;/Top&gt;&#10;      &lt;Width&gt;55.90551&lt;/Width&gt;&#10;      &lt;Height&gt;306.990631&lt;/Height&gt;&#10;    &lt;/SubGrid&gt;&#10;    &lt;SubGrid&gt;&#10;      &lt;Left&gt;836.063&lt;/Left&gt;&#10;      &lt;Top&gt;164.842133&lt;/Top&gt;&#10;      &lt;Width&gt;17.0078735&lt;/Width&gt;&#10;      &lt;Height&gt;306.990631&lt;/Height&gt;&#10;    &lt;/SubGrid&gt;&#10;    &lt;SubGrid&gt;&#10;      &lt;Left&gt;780.1575&lt;/Left&gt;&#10;      &lt;Top&gt;164.842133&lt;/Top&gt;&#10;      &lt;Width&gt;55.90551&lt;/Width&gt;&#10;      &lt;Height&gt;306.990631&lt;/Height&gt;&#10;    &lt;/SubGrid&gt;&#10;    &lt;SubGrid&gt;&#10;      &lt;Left&gt;853.0707&lt;/Left&gt;&#10;      &lt;Top&gt;164.842133&lt;/Top&gt;&#10;      &lt;Width&gt;55.90551&lt;/Width&gt;&#10;      &lt;Height&gt;306.990631&lt;/Height&gt;&#10;    &lt;/SubGrid&gt;&#10;  &lt;/SubGrids&gt;&#10;  &lt;WorkArea&gt;&#10;    &lt;Top&gt;51.0235443&lt;/Top&gt;&#10;    &lt;Left&gt;51.02362&lt;/Left&gt;&#10;    &lt;Width&gt;857.952759&lt;/Width&gt;&#10;    &lt;Height&gt;420.809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="" xmlns:a16="http://schemas.microsoft.com/office/drawing/2014/main" id="{A938BA21-1241-483B-A62A-655873D3D48D}"/>
              </a:ext>
            </a:extLst>
          </p:cNvPr>
          <p:cNvSpPr/>
          <p:nvPr/>
        </p:nvSpPr>
        <p:spPr>
          <a:xfrm>
            <a:off x="648000" y="647999"/>
            <a:ext cx="10896000" cy="5344277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="" xmlns:a16="http://schemas.microsoft.com/office/drawing/2014/main" id="{A6B125C8-3FF9-4B9E-ABDB-536E324F33B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48000" y="648000"/>
            <a:ext cx="10896000" cy="1025353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="" xmlns:a16="http://schemas.microsoft.com/office/drawing/2014/main" id="{4B37F748-697B-40C9-86AA-4DF88238542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48000" y="2093496"/>
            <a:ext cx="710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="" xmlns:a16="http://schemas.microsoft.com/office/drawing/2014/main" id="{F486D7F1-A3C0-4F56-B2AA-D059932DA25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358000" y="2093496"/>
            <a:ext cx="216000" cy="3898780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="" xmlns:a16="http://schemas.microsoft.com/office/drawing/2014/main" id="{10E799C4-A554-443E-8C38-FBE0EB223D3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574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="" xmlns:a16="http://schemas.microsoft.com/office/drawing/2014/main" id="{123A049E-0CD3-4CB8-A8AC-5B9BD465D30A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284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="" xmlns:a16="http://schemas.microsoft.com/office/drawing/2014/main" id="{C7940F24-9F30-4A76-B260-275042FAD13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210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="" xmlns:a16="http://schemas.microsoft.com/office/drawing/2014/main" id="{C141F51E-43A3-4425-B3DB-CC25751B721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500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="" xmlns:a16="http://schemas.microsoft.com/office/drawing/2014/main" id="{38408D06-8012-436C-8BF7-5BA0D492D27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136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="" xmlns:a16="http://schemas.microsoft.com/office/drawing/2014/main" id="{1FB738A4-D2EB-4296-B011-21509B7D6A2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426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="" xmlns:a16="http://schemas.microsoft.com/office/drawing/2014/main" id="{C98881CD-6523-4C06-A41E-ED1414F457E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062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="" xmlns:a16="http://schemas.microsoft.com/office/drawing/2014/main" id="{67097BF4-26A0-47A6-A5EC-A5D7E6A0DD4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352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="" xmlns:a16="http://schemas.microsoft.com/office/drawing/2014/main" id="{15924E60-7527-4935-8CB4-451686E94FB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988000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="" xmlns:a16="http://schemas.microsoft.com/office/drawing/2014/main" id="{87727D29-32CF-4E70-8C17-DE939DCFD2F8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278000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781035E5-5337-4E5F-80C1-F4DB899DC17B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914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="" xmlns:a16="http://schemas.microsoft.com/office/drawing/2014/main" id="{CC7D6110-B438-4097-BB0E-43749AE3336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204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="" xmlns:a16="http://schemas.microsoft.com/office/drawing/2014/main" id="{6810F2A1-DF03-4B20-B1C6-8E0A41129C6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7840002" y="2095219"/>
            <a:ext cx="216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="" xmlns:a16="http://schemas.microsoft.com/office/drawing/2014/main" id="{78E40427-DB13-450E-B109-B7807E948EE8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7130002" y="2095219"/>
            <a:ext cx="710000" cy="3897057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="" xmlns:a16="http://schemas.microsoft.com/office/drawing/2014/main" id="{FEDDB499-3D34-45C4-B20E-467E9A96FD8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766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="" xmlns:a16="http://schemas.microsoft.com/office/drawing/2014/main" id="{A5834E6A-7F4C-4EF3-9228-9402A83EA44F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8056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="" xmlns:a16="http://schemas.microsoft.com/office/drawing/2014/main" id="{0ECBA01E-6FA3-4791-B962-2538AEEB35FC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9692002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="" xmlns:a16="http://schemas.microsoft.com/office/drawing/2014/main" id="{F7FCFDEC-A44D-4280-9A4F-9E98A0A17027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982002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="" xmlns:a16="http://schemas.microsoft.com/office/drawing/2014/main" id="{DD92CE12-4D15-453F-A94B-4B064B2DCA2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618000" y="2093495"/>
            <a:ext cx="216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="" xmlns:a16="http://schemas.microsoft.com/office/drawing/2014/main" id="{2F8D57D8-1DF2-4C92-97C3-BCDD4FDC85A6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9908000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="" xmlns:a16="http://schemas.microsoft.com/office/drawing/2014/main" id="{3B345C88-D012-4BD3-8C6C-FC20B56746D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10833998" y="2093495"/>
            <a:ext cx="710000" cy="3898781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53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1424" y="260649"/>
            <a:ext cx="10363200" cy="18297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b="0" dirty="0">
                <a:solidFill>
                  <a:srgbClr val="00B0F0"/>
                </a:solidFill>
                <a:effectLst/>
              </a:rPr>
              <a:t>Tratamiento </a:t>
            </a:r>
            <a:r>
              <a:rPr lang="es-ES" sz="6000" b="0" dirty="0" smtClean="0">
                <a:solidFill>
                  <a:srgbClr val="00B0F0"/>
                </a:solidFill>
                <a:effectLst/>
              </a:rPr>
              <a:t>farmacológico</a:t>
            </a:r>
            <a:br>
              <a:rPr lang="es-ES" sz="6000" b="0" dirty="0" smtClean="0">
                <a:solidFill>
                  <a:srgbClr val="00B0F0"/>
                </a:solidFill>
                <a:effectLst/>
              </a:rPr>
            </a:br>
            <a:r>
              <a:rPr lang="es-ES" sz="6000" b="0" dirty="0" smtClean="0">
                <a:solidFill>
                  <a:srgbClr val="00B0F0"/>
                </a:solidFill>
                <a:effectLst/>
              </a:rPr>
              <a:t>de la artrosis de rodilla</a:t>
            </a:r>
            <a:endParaRPr lang="es-ES" sz="6000" dirty="0">
              <a:solidFill>
                <a:srgbClr val="00B0F0"/>
              </a:solidFill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914400" y="3611563"/>
            <a:ext cx="103632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s-ES" sz="3200" b="1" dirty="0" smtClean="0">
                <a:solidFill>
                  <a:srgbClr val="FF0000"/>
                </a:solidFill>
              </a:rPr>
              <a:t>Joaquín </a:t>
            </a:r>
            <a:r>
              <a:rPr lang="es-ES" sz="3200" b="1" dirty="0" err="1" smtClean="0">
                <a:solidFill>
                  <a:srgbClr val="FF0000"/>
                </a:solidFill>
              </a:rPr>
              <a:t>Borrás</a:t>
            </a:r>
            <a:r>
              <a:rPr lang="es-ES" sz="3200" b="1" dirty="0" smtClean="0">
                <a:solidFill>
                  <a:srgbClr val="FF0000"/>
                </a:solidFill>
              </a:rPr>
              <a:t> Blasco</a:t>
            </a:r>
          </a:p>
          <a:p>
            <a:pPr marR="0" eaLnBrk="1" hangingPunct="1">
              <a:lnSpc>
                <a:spcPct val="80000"/>
              </a:lnSpc>
            </a:pPr>
            <a:r>
              <a:rPr lang="es-ES" sz="3200" b="1" dirty="0" smtClean="0">
                <a:solidFill>
                  <a:srgbClr val="FF0000"/>
                </a:solidFill>
              </a:rPr>
              <a:t>Servicio de Farmacia</a:t>
            </a:r>
          </a:p>
          <a:p>
            <a:pPr marR="0" eaLnBrk="1" hangingPunct="1">
              <a:lnSpc>
                <a:spcPct val="80000"/>
              </a:lnSpc>
            </a:pPr>
            <a:r>
              <a:rPr lang="es-ES" sz="3200" b="1" dirty="0" smtClean="0">
                <a:solidFill>
                  <a:srgbClr val="FF0000"/>
                </a:solidFill>
              </a:rPr>
              <a:t>Hospital Sagunto</a:t>
            </a:r>
          </a:p>
        </p:txBody>
      </p:sp>
      <p:pic>
        <p:nvPicPr>
          <p:cNvPr id="5" name="Picture 1" descr="C:\Users\usuario\Desktop\imatges artrosis\ARTROSIS RODILL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2276873"/>
            <a:ext cx="3592313" cy="26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599225"/>
            <a:ext cx="10895998" cy="38987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6) </a:t>
            </a:r>
            <a:r>
              <a:rPr lang="es-ES" sz="3200" dirty="0"/>
              <a:t>Los </a:t>
            </a:r>
            <a:r>
              <a:rPr lang="es-ES" sz="3200" b="1" dirty="0" smtClean="0"/>
              <a:t>AINES/COXIBS </a:t>
            </a:r>
            <a:r>
              <a:rPr lang="es-ES" sz="3200" dirty="0"/>
              <a:t>a la dosis más baja efectiva deben añadirse o sustituir al paracetamol si el dolor no se controla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6" y="2530561"/>
            <a:ext cx="10779596" cy="12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3789405"/>
            <a:ext cx="10635048" cy="172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599225"/>
            <a:ext cx="10895998" cy="38987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6) </a:t>
            </a:r>
            <a:r>
              <a:rPr lang="es-ES" sz="3200" dirty="0"/>
              <a:t>Los </a:t>
            </a:r>
            <a:r>
              <a:rPr lang="es-ES" sz="3200" b="1" dirty="0" smtClean="0"/>
              <a:t>AINES/COXIBS </a:t>
            </a:r>
            <a:r>
              <a:rPr lang="es-ES" sz="3200" dirty="0"/>
              <a:t>a la dosis más baja efectiva deben añadirse o sustituir al paracetamol si el dolor no se controla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565829"/>
            <a:ext cx="11096367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4" y="4847226"/>
            <a:ext cx="11096366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599225"/>
            <a:ext cx="10895998" cy="38987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6) </a:t>
            </a:r>
            <a:r>
              <a:rPr lang="es-ES" sz="3200" dirty="0"/>
              <a:t>Los </a:t>
            </a:r>
            <a:r>
              <a:rPr lang="es-ES" sz="3200" b="1" dirty="0" smtClean="0"/>
              <a:t>AINES/COXIBS </a:t>
            </a:r>
            <a:r>
              <a:rPr lang="es-ES" sz="3200" dirty="0"/>
              <a:t>a la dosis más baja efectiva deben añadirse o sustituir al paracetamol si el dolor no se controla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2638424"/>
            <a:ext cx="10808043" cy="17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5" y="4606368"/>
            <a:ext cx="10733903" cy="17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9" y="272933"/>
            <a:ext cx="10895998" cy="38987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6) </a:t>
            </a:r>
            <a:r>
              <a:rPr lang="es-ES" sz="3200" dirty="0"/>
              <a:t>Los </a:t>
            </a:r>
            <a:r>
              <a:rPr lang="es-ES" sz="3200" b="1" dirty="0" smtClean="0"/>
              <a:t>AINES/COXIBS </a:t>
            </a:r>
            <a:r>
              <a:rPr lang="es-ES" sz="3200" dirty="0"/>
              <a:t>a la dosis más baja efectiva deben añadirse o sustituir al paracetamol si el dolor no se controla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1319105"/>
            <a:ext cx="10758616" cy="14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1315 INTERACCIONES FARMACOLÃGICAS (Spanish Edition) de [LOURDES GIRONA BRUMÃ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2940908"/>
            <a:ext cx="4182931" cy="37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17059" y="5118120"/>
            <a:ext cx="6186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https://www.sefh.es/bibliotecavirtual/inter20/interacciones_farmacologicas.pdf?ts=20210129103236</a:t>
            </a:r>
          </a:p>
        </p:txBody>
      </p:sp>
      <p:pic>
        <p:nvPicPr>
          <p:cNvPr id="79874" name="Picture 2" descr="SEFH | Sala de Pren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4" y="2602321"/>
            <a:ext cx="5049794" cy="25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8" y="1253235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/>
              <a:t>7</a:t>
            </a:r>
            <a:r>
              <a:rPr lang="es-ES" sz="3200" dirty="0" smtClean="0"/>
              <a:t>) </a:t>
            </a:r>
            <a:r>
              <a:rPr lang="es-ES" sz="3200" b="1" dirty="0"/>
              <a:t>Analgésicos opioides </a:t>
            </a:r>
            <a:r>
              <a:rPr lang="es-ES" sz="3200" dirty="0"/>
              <a:t>son alternativas si los AINES están contraindicados o son ineficaces</a:t>
            </a: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2" y="2207741"/>
            <a:ext cx="11005751" cy="18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1" y="4174813"/>
            <a:ext cx="10923373" cy="217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8" y="1253235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/>
              <a:t>7</a:t>
            </a:r>
            <a:r>
              <a:rPr lang="es-ES" sz="3200" dirty="0" smtClean="0"/>
              <a:t>) </a:t>
            </a:r>
            <a:r>
              <a:rPr lang="es-ES" sz="3200" b="1" dirty="0"/>
              <a:t>Analgésicos opioides </a:t>
            </a:r>
            <a:r>
              <a:rPr lang="es-ES" sz="3200" dirty="0"/>
              <a:t>son alternativas si los AINES están contraindicados o son ineficaces</a:t>
            </a: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9" y="2173147"/>
            <a:ext cx="9588844" cy="39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8" y="1253235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2800" dirty="0" smtClean="0"/>
              <a:t>8) </a:t>
            </a:r>
            <a:r>
              <a:rPr lang="es-ES" sz="2800" dirty="0"/>
              <a:t>Los </a:t>
            </a:r>
            <a:r>
              <a:rPr lang="es-ES" sz="2800" b="1" dirty="0" err="1"/>
              <a:t>Condroprotectores</a:t>
            </a:r>
            <a:r>
              <a:rPr lang="es-ES" sz="2800" b="1" dirty="0"/>
              <a:t> (SYSADOA –</a:t>
            </a:r>
            <a:r>
              <a:rPr lang="es-ES" sz="2800" b="1" dirty="0" err="1"/>
              <a:t>Slow</a:t>
            </a:r>
            <a:r>
              <a:rPr lang="es-ES" sz="2800" b="1" dirty="0"/>
              <a:t> </a:t>
            </a:r>
            <a:r>
              <a:rPr lang="es-ES" sz="2800" b="1" dirty="0" err="1"/>
              <a:t>Acting</a:t>
            </a:r>
            <a:r>
              <a:rPr lang="es-ES" sz="2800" b="1" dirty="0"/>
              <a:t> </a:t>
            </a:r>
            <a:r>
              <a:rPr lang="es-ES" sz="2800" b="1" dirty="0" err="1"/>
              <a:t>Drug</a:t>
            </a:r>
            <a:r>
              <a:rPr lang="es-ES" sz="2800" b="1" dirty="0"/>
              <a:t>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Osteoarthritis</a:t>
            </a:r>
            <a:r>
              <a:rPr lang="es-ES" sz="2800" b="1" dirty="0"/>
              <a:t>-</a:t>
            </a:r>
            <a:r>
              <a:rPr lang="es-ES" sz="2800" dirty="0"/>
              <a:t>)</a:t>
            </a:r>
            <a:r>
              <a:rPr lang="es-ES" sz="2800" dirty="0" smtClean="0"/>
              <a:t> </a:t>
            </a:r>
            <a:r>
              <a:rPr lang="es-ES" sz="2800" dirty="0">
                <a:solidFill>
                  <a:srgbClr val="FF0000"/>
                </a:solidFill>
              </a:rPr>
              <a:t>tienen un efecto sintomático pequeño</a:t>
            </a:r>
            <a:r>
              <a:rPr lang="es-ES" sz="2800" dirty="0"/>
              <a:t>. No están bien establecidas las indicaciones.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576649" y="2430470"/>
            <a:ext cx="11104605" cy="183673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dirty="0" smtClean="0"/>
              <a:t>En está </a:t>
            </a:r>
            <a:r>
              <a:rPr lang="es-ES" b="1" dirty="0" smtClean="0"/>
              <a:t>revisión sobre los </a:t>
            </a:r>
            <a:r>
              <a:rPr lang="es-ES" b="1" dirty="0" err="1" smtClean="0"/>
              <a:t>Condroprotectores</a:t>
            </a:r>
            <a:r>
              <a:rPr lang="es-ES" b="1" dirty="0" smtClean="0"/>
              <a:t> (SYSADOA –</a:t>
            </a:r>
            <a:r>
              <a:rPr lang="es-ES" b="1" dirty="0" err="1" smtClean="0"/>
              <a:t>Slow</a:t>
            </a:r>
            <a:r>
              <a:rPr lang="es-ES" b="1" dirty="0" smtClean="0"/>
              <a:t> </a:t>
            </a:r>
            <a:r>
              <a:rPr lang="es-ES" b="1" dirty="0" err="1" smtClean="0"/>
              <a:t>Acting</a:t>
            </a:r>
            <a:r>
              <a:rPr lang="es-ES" b="1" dirty="0" smtClean="0"/>
              <a:t> </a:t>
            </a:r>
            <a:r>
              <a:rPr lang="es-ES" b="1" dirty="0" err="1" smtClean="0"/>
              <a:t>Drug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Osteoarthritis</a:t>
            </a:r>
            <a:r>
              <a:rPr lang="es-ES" b="1" dirty="0" smtClean="0"/>
              <a:t>-) </a:t>
            </a:r>
            <a:r>
              <a:rPr lang="es-ES" dirty="0" smtClean="0"/>
              <a:t>publicada en la revista AMF</a:t>
            </a:r>
            <a:endParaRPr lang="es-ES" b="1" dirty="0" smtClean="0"/>
          </a:p>
          <a:p>
            <a:pPr>
              <a:lnSpc>
                <a:spcPct val="80000"/>
              </a:lnSpc>
            </a:pPr>
            <a:endParaRPr lang="es-ES" dirty="0" smtClean="0"/>
          </a:p>
          <a:p>
            <a:pPr>
              <a:lnSpc>
                <a:spcPct val="80000"/>
              </a:lnSpc>
            </a:pPr>
            <a:r>
              <a:rPr lang="es-ES" dirty="0" smtClean="0"/>
              <a:t>Para ello se seleccionaron </a:t>
            </a:r>
            <a:r>
              <a:rPr lang="es-ES" b="1" dirty="0" smtClean="0"/>
              <a:t>7 revisiones sistemáticas, 4 </a:t>
            </a:r>
            <a:r>
              <a:rPr lang="es-ES" b="1" dirty="0" err="1" smtClean="0"/>
              <a:t>metanálisis</a:t>
            </a:r>
            <a:r>
              <a:rPr lang="es-ES" b="1" dirty="0" smtClean="0"/>
              <a:t>, 4 ensayos clínicos aleatorizados y 6 guías de práctica clínica</a:t>
            </a:r>
            <a:r>
              <a:rPr lang="es-ES" dirty="0" smtClean="0"/>
              <a:t>, utilizando como bases de datos: </a:t>
            </a:r>
            <a:r>
              <a:rPr lang="es-ES" dirty="0" err="1" smtClean="0"/>
              <a:t>Pubmed</a:t>
            </a:r>
            <a:r>
              <a:rPr lang="es-ES" dirty="0" smtClean="0"/>
              <a:t>, Cochrane, </a:t>
            </a:r>
            <a:r>
              <a:rPr lang="es-ES" dirty="0" err="1" smtClean="0"/>
              <a:t>Update</a:t>
            </a:r>
            <a:r>
              <a:rPr lang="es-ES" dirty="0" smtClean="0"/>
              <a:t> 19.1 y </a:t>
            </a:r>
            <a:r>
              <a:rPr lang="es-ES" dirty="0" err="1" smtClean="0"/>
              <a:t>Dynamed</a:t>
            </a:r>
            <a:r>
              <a:rPr lang="es-ES" dirty="0" smtClean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33601" y="6554298"/>
            <a:ext cx="994306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1200" dirty="0" err="1">
                <a:solidFill>
                  <a:schemeClr val="tx2"/>
                </a:solidFill>
              </a:rPr>
              <a:t>Sempere</a:t>
            </a:r>
            <a:r>
              <a:rPr lang="es-ES" sz="1200" dirty="0">
                <a:solidFill>
                  <a:schemeClr val="tx2"/>
                </a:solidFill>
              </a:rPr>
              <a:t> Manuel M., </a:t>
            </a:r>
            <a:r>
              <a:rPr lang="es-ES" sz="1200" dirty="0" err="1">
                <a:solidFill>
                  <a:schemeClr val="tx2"/>
                </a:solidFill>
              </a:rPr>
              <a:t>Roth</a:t>
            </a:r>
            <a:r>
              <a:rPr lang="es-ES" sz="1200" dirty="0">
                <a:solidFill>
                  <a:schemeClr val="tx2"/>
                </a:solidFill>
              </a:rPr>
              <a:t> Damas P., </a:t>
            </a:r>
            <a:r>
              <a:rPr lang="es-ES" sz="1200" dirty="0" err="1">
                <a:solidFill>
                  <a:schemeClr val="tx2"/>
                </a:solidFill>
              </a:rPr>
              <a:t>Gonzálvez</a:t>
            </a:r>
            <a:r>
              <a:rPr lang="es-ES" sz="1200" dirty="0">
                <a:solidFill>
                  <a:schemeClr val="tx2"/>
                </a:solidFill>
              </a:rPr>
              <a:t> Perales JL., </a:t>
            </a:r>
            <a:r>
              <a:rPr lang="ja-JP" altLang="es-ES" sz="1200" dirty="0">
                <a:solidFill>
                  <a:schemeClr val="tx2"/>
                </a:solidFill>
              </a:rPr>
              <a:t>“</a:t>
            </a:r>
            <a:r>
              <a:rPr lang="es-ES" altLang="ja-JP" sz="1200" dirty="0" err="1">
                <a:solidFill>
                  <a:schemeClr val="tx2"/>
                </a:solidFill>
              </a:rPr>
              <a:t>Condroprotectores</a:t>
            </a:r>
            <a:r>
              <a:rPr lang="es-ES" altLang="ja-JP" sz="1200" dirty="0">
                <a:solidFill>
                  <a:schemeClr val="tx2"/>
                </a:solidFill>
              </a:rPr>
              <a:t> en la artrosis</a:t>
            </a:r>
            <a:r>
              <a:rPr lang="ja-JP" altLang="es-ES" sz="1200" dirty="0">
                <a:solidFill>
                  <a:schemeClr val="tx2"/>
                </a:solidFill>
              </a:rPr>
              <a:t>”</a:t>
            </a:r>
            <a:r>
              <a:rPr lang="es-ES" altLang="ja-JP" sz="1200" dirty="0">
                <a:solidFill>
                  <a:schemeClr val="tx2"/>
                </a:solidFill>
              </a:rPr>
              <a:t>, Revista AMF, 2013</a:t>
            </a:r>
          </a:p>
        </p:txBody>
      </p:sp>
      <p:pic>
        <p:nvPicPr>
          <p:cNvPr id="82948" name="Picture 4" descr="Amazon.com: Webber Naturals Glucosamina 500mg y Condroitina 400mg Sulfato  Twin Pack (2 x 300 cÃ¡psulas): Health &amp; Personal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57" y="3984656"/>
            <a:ext cx="3278154" cy="23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DiacereÃ­na | Â¿Para quÃ© Sirve? | Dosis | FÃ³rmula y GenÃ©r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79" y="3763931"/>
            <a:ext cx="2862278" cy="28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8" y="1253235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2800" dirty="0" smtClean="0"/>
              <a:t>8) </a:t>
            </a:r>
            <a:r>
              <a:rPr lang="es-ES" sz="2800" dirty="0"/>
              <a:t>Los </a:t>
            </a:r>
            <a:r>
              <a:rPr lang="es-ES" sz="2800" b="1" dirty="0" err="1"/>
              <a:t>Condroprotectores</a:t>
            </a:r>
            <a:r>
              <a:rPr lang="es-ES" sz="2800" b="1" dirty="0"/>
              <a:t> (SYSADOA –</a:t>
            </a:r>
            <a:r>
              <a:rPr lang="es-ES" sz="2800" b="1" dirty="0" err="1"/>
              <a:t>Slow</a:t>
            </a:r>
            <a:r>
              <a:rPr lang="es-ES" sz="2800" b="1" dirty="0"/>
              <a:t> </a:t>
            </a:r>
            <a:r>
              <a:rPr lang="es-ES" sz="2800" b="1" dirty="0" err="1"/>
              <a:t>Acting</a:t>
            </a:r>
            <a:r>
              <a:rPr lang="es-ES" sz="2800" b="1" dirty="0"/>
              <a:t> </a:t>
            </a:r>
            <a:r>
              <a:rPr lang="es-ES" sz="2800" b="1" dirty="0" err="1"/>
              <a:t>Drug</a:t>
            </a:r>
            <a:r>
              <a:rPr lang="es-ES" sz="2800" b="1" dirty="0"/>
              <a:t>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Osteoarthritis</a:t>
            </a:r>
            <a:r>
              <a:rPr lang="es-ES" sz="2800" b="1" dirty="0"/>
              <a:t>-)</a:t>
            </a:r>
            <a:r>
              <a:rPr lang="es-ES" sz="2800" dirty="0" smtClean="0"/>
              <a:t> </a:t>
            </a:r>
            <a:r>
              <a:rPr lang="es-ES" sz="2800" dirty="0">
                <a:solidFill>
                  <a:srgbClr val="FF0000"/>
                </a:solidFill>
              </a:rPr>
              <a:t>tienen un efecto sintomático pequeño</a:t>
            </a:r>
            <a:r>
              <a:rPr lang="es-ES" sz="2800" dirty="0"/>
              <a:t>. No están bien establecidas las indicaciones.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634308" y="2430239"/>
            <a:ext cx="10895998" cy="4244092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s-ES" sz="1600" dirty="0" smtClean="0"/>
          </a:p>
          <a:p>
            <a:pPr>
              <a:lnSpc>
                <a:spcPct val="80000"/>
              </a:lnSpc>
            </a:pPr>
            <a:r>
              <a:rPr lang="es-ES" sz="2800" b="1" u="sng" dirty="0" smtClean="0">
                <a:solidFill>
                  <a:schemeClr val="accent1"/>
                </a:solidFill>
              </a:rPr>
              <a:t>Conclusiones:</a:t>
            </a:r>
          </a:p>
          <a:p>
            <a:pPr>
              <a:lnSpc>
                <a:spcPct val="80000"/>
              </a:lnSpc>
            </a:pP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sz="2400" b="1" u="sng" dirty="0">
                <a:solidFill>
                  <a:srgbClr val="0070C0"/>
                </a:solidFill>
              </a:rPr>
              <a:t>Sulfato de glucosamina y </a:t>
            </a:r>
            <a:r>
              <a:rPr lang="es-ES" sz="2400" b="1" u="sng" dirty="0" err="1">
                <a:solidFill>
                  <a:srgbClr val="0070C0"/>
                </a:solidFill>
              </a:rPr>
              <a:t>condroitín</a:t>
            </a:r>
            <a:r>
              <a:rPr lang="es-ES" sz="2400" b="1" u="sng" dirty="0">
                <a:solidFill>
                  <a:srgbClr val="0070C0"/>
                </a:solidFill>
              </a:rPr>
              <a:t> sulfato: </a:t>
            </a:r>
            <a:r>
              <a:rPr lang="es-ES" sz="2400" b="1" dirty="0" smtClean="0">
                <a:solidFill>
                  <a:srgbClr val="FF0000"/>
                </a:solidFill>
              </a:rPr>
              <a:t>no indicados en ninguna fase evolutiva</a:t>
            </a:r>
            <a:r>
              <a:rPr lang="es-ES" dirty="0" smtClean="0"/>
              <a:t>, sin evidencia como modificadores de la enfermedad. </a:t>
            </a:r>
            <a:r>
              <a:rPr lang="es-ES" sz="2800" b="1" dirty="0" smtClean="0">
                <a:solidFill>
                  <a:srgbClr val="FF0000"/>
                </a:solidFill>
              </a:rPr>
              <a:t>Poca o ninguna evidencia de beneficio clínico</a:t>
            </a:r>
            <a:r>
              <a:rPr lang="es-ES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s-ES" sz="2400" b="1" u="sng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2400" b="1" u="sng" dirty="0" err="1">
                <a:solidFill>
                  <a:srgbClr val="0070C0"/>
                </a:solidFill>
              </a:rPr>
              <a:t>Diacereína</a:t>
            </a:r>
            <a:r>
              <a:rPr lang="es-ES" sz="2400" b="1" u="sng" dirty="0">
                <a:solidFill>
                  <a:srgbClr val="0070C0"/>
                </a:solidFill>
              </a:rPr>
              <a:t>: </a:t>
            </a:r>
            <a:r>
              <a:rPr lang="es-ES" sz="2400" b="1" dirty="0" smtClean="0">
                <a:solidFill>
                  <a:srgbClr val="FF0000"/>
                </a:solidFill>
              </a:rPr>
              <a:t>ausencia de efectos sintomáticos y estructurales tras 1 año de tratamiento</a:t>
            </a:r>
            <a:r>
              <a:rPr lang="es-ES" dirty="0" smtClean="0"/>
              <a:t>. No mencionada en guías de práctica clínica. </a:t>
            </a:r>
            <a:r>
              <a:rPr lang="es-ES" dirty="0" smtClean="0">
                <a:solidFill>
                  <a:srgbClr val="FF0000"/>
                </a:solidFill>
              </a:rPr>
              <a:t>EA gastrointestinales graves (diarrea 42%)</a:t>
            </a:r>
            <a:r>
              <a:rPr lang="es-ES" dirty="0" smtClean="0"/>
              <a:t>. Eficacia similar a las medidas funcionales, se desconoce su eficacia a largo plazo.</a:t>
            </a: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133601" y="6554298"/>
            <a:ext cx="994306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1200" dirty="0" err="1">
                <a:solidFill>
                  <a:schemeClr val="tx2"/>
                </a:solidFill>
              </a:rPr>
              <a:t>Sempere</a:t>
            </a:r>
            <a:r>
              <a:rPr lang="es-ES" sz="1200" dirty="0">
                <a:solidFill>
                  <a:schemeClr val="tx2"/>
                </a:solidFill>
              </a:rPr>
              <a:t> Manuel M., </a:t>
            </a:r>
            <a:r>
              <a:rPr lang="es-ES" sz="1200" dirty="0" err="1">
                <a:solidFill>
                  <a:schemeClr val="tx2"/>
                </a:solidFill>
              </a:rPr>
              <a:t>Roth</a:t>
            </a:r>
            <a:r>
              <a:rPr lang="es-ES" sz="1200" dirty="0">
                <a:solidFill>
                  <a:schemeClr val="tx2"/>
                </a:solidFill>
              </a:rPr>
              <a:t> Damas P., </a:t>
            </a:r>
            <a:r>
              <a:rPr lang="es-ES" sz="1200" dirty="0" err="1">
                <a:solidFill>
                  <a:schemeClr val="tx2"/>
                </a:solidFill>
              </a:rPr>
              <a:t>Gonzálvez</a:t>
            </a:r>
            <a:r>
              <a:rPr lang="es-ES" sz="1200" dirty="0">
                <a:solidFill>
                  <a:schemeClr val="tx2"/>
                </a:solidFill>
              </a:rPr>
              <a:t> Perales JL., </a:t>
            </a:r>
            <a:r>
              <a:rPr lang="ja-JP" altLang="es-ES" sz="1200" dirty="0">
                <a:solidFill>
                  <a:schemeClr val="tx2"/>
                </a:solidFill>
              </a:rPr>
              <a:t>“</a:t>
            </a:r>
            <a:r>
              <a:rPr lang="es-ES" altLang="ja-JP" sz="1200" dirty="0" err="1">
                <a:solidFill>
                  <a:schemeClr val="tx2"/>
                </a:solidFill>
              </a:rPr>
              <a:t>Condroprotectores</a:t>
            </a:r>
            <a:r>
              <a:rPr lang="es-ES" altLang="ja-JP" sz="1200" dirty="0">
                <a:solidFill>
                  <a:schemeClr val="tx2"/>
                </a:solidFill>
              </a:rPr>
              <a:t> en la artrosis</a:t>
            </a:r>
            <a:r>
              <a:rPr lang="ja-JP" altLang="es-ES" sz="1200" dirty="0">
                <a:solidFill>
                  <a:schemeClr val="tx2"/>
                </a:solidFill>
              </a:rPr>
              <a:t>”</a:t>
            </a:r>
            <a:r>
              <a:rPr lang="es-ES" altLang="ja-JP" sz="1200" dirty="0">
                <a:solidFill>
                  <a:schemeClr val="tx2"/>
                </a:solidFill>
              </a:rPr>
              <a:t>, Revista AMF, 2013</a:t>
            </a:r>
          </a:p>
        </p:txBody>
      </p:sp>
    </p:spTree>
    <p:extLst>
      <p:ext uri="{BB962C8B-B14F-4D97-AF65-F5344CB8AC3E}">
        <p14:creationId xmlns:p14="http://schemas.microsoft.com/office/powerpoint/2010/main" val="473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40908" y="1253235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2800" dirty="0" smtClean="0"/>
              <a:t>8) </a:t>
            </a:r>
            <a:r>
              <a:rPr lang="es-ES" sz="2800" dirty="0"/>
              <a:t>Los </a:t>
            </a:r>
            <a:r>
              <a:rPr lang="es-ES" sz="2800" b="1" dirty="0" err="1"/>
              <a:t>Condroprotectores</a:t>
            </a:r>
            <a:r>
              <a:rPr lang="es-ES" sz="2800" b="1" dirty="0"/>
              <a:t> (SYSADOA –</a:t>
            </a:r>
            <a:r>
              <a:rPr lang="es-ES" sz="2800" b="1" dirty="0" err="1"/>
              <a:t>Slow</a:t>
            </a:r>
            <a:r>
              <a:rPr lang="es-ES" sz="2800" b="1" dirty="0"/>
              <a:t> </a:t>
            </a:r>
            <a:r>
              <a:rPr lang="es-ES" sz="2800" b="1" dirty="0" err="1"/>
              <a:t>Acting</a:t>
            </a:r>
            <a:r>
              <a:rPr lang="es-ES" sz="2800" b="1" dirty="0"/>
              <a:t> </a:t>
            </a:r>
            <a:r>
              <a:rPr lang="es-ES" sz="2800" b="1" dirty="0" err="1"/>
              <a:t>Drug</a:t>
            </a:r>
            <a:r>
              <a:rPr lang="es-ES" sz="2800" b="1" dirty="0"/>
              <a:t>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Osteoarthritis</a:t>
            </a:r>
            <a:r>
              <a:rPr lang="es-ES" sz="2800" b="1" dirty="0"/>
              <a:t>-)</a:t>
            </a:r>
            <a:r>
              <a:rPr lang="es-ES" sz="2800" dirty="0" smtClean="0"/>
              <a:t> </a:t>
            </a:r>
            <a:r>
              <a:rPr lang="es-ES" sz="2800" dirty="0">
                <a:solidFill>
                  <a:srgbClr val="FF0000"/>
                </a:solidFill>
              </a:rPr>
              <a:t>tienen un efecto sintomático pequeño</a:t>
            </a:r>
            <a:r>
              <a:rPr lang="es-ES" sz="2800" dirty="0"/>
              <a:t>. No están bien establecidas las indicaciones.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444843" y="2453395"/>
            <a:ext cx="10895998" cy="389878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s-ES" sz="1400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s-ES" sz="14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/>
              <a:t>Dado que </a:t>
            </a:r>
            <a:r>
              <a:rPr lang="es-ES" sz="2400" b="1" dirty="0">
                <a:solidFill>
                  <a:srgbClr val="0070C0"/>
                </a:solidFill>
              </a:rPr>
              <a:t>no se ha demostrado que los SYSADOA sean eficaces en el tratamiento de la artrosis</a:t>
            </a:r>
            <a:r>
              <a:rPr lang="es-ES" sz="2400" dirty="0"/>
              <a:t>, es importante insistir en aquello que suponga una verdadera </a:t>
            </a:r>
            <a:r>
              <a:rPr lang="es-ES" sz="2400" dirty="0" err="1"/>
              <a:t>condroprotección</a:t>
            </a:r>
            <a:r>
              <a:rPr lang="es-ES" sz="2400" dirty="0"/>
              <a:t>: normalizar el peso, realizar ejercicios aeróbicos, no sobrecargar las articulaciones, utilizar plantillas, masajes con hielo y llevar el bastón en la mano opuesta a la rodilla o cadera afectada.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s-ES" sz="2400" dirty="0"/>
          </a:p>
          <a:p>
            <a:pPr marL="0" indent="0" algn="ctr">
              <a:lnSpc>
                <a:spcPct val="80000"/>
              </a:lnSpc>
              <a:buNone/>
            </a:pPr>
            <a:endParaRPr lang="es-ES" sz="24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/>
              <a:t>La </a:t>
            </a:r>
            <a:r>
              <a:rPr lang="es-ES" sz="2400" b="1" dirty="0">
                <a:solidFill>
                  <a:srgbClr val="0070C0"/>
                </a:solidFill>
              </a:rPr>
              <a:t>guía NICE no recomienda el </a:t>
            </a:r>
            <a:r>
              <a:rPr lang="es-ES" sz="2400" b="1" dirty="0" err="1">
                <a:solidFill>
                  <a:srgbClr val="0070C0"/>
                </a:solidFill>
              </a:rPr>
              <a:t>condroitín</a:t>
            </a:r>
            <a:r>
              <a:rPr lang="es-ES" sz="2400" b="1" dirty="0">
                <a:solidFill>
                  <a:srgbClr val="0070C0"/>
                </a:solidFill>
              </a:rPr>
              <a:t> sulfato ni el sulfato de glucosamina como tratamientos para la artrosis</a:t>
            </a:r>
            <a:r>
              <a:rPr lang="es-ES" sz="2400" dirty="0"/>
              <a:t>, dado que no hay suficientes evidencias que respalden el uso de estos medicamentos, debería plantearse la </a:t>
            </a:r>
            <a:r>
              <a:rPr lang="es-ES" sz="2400" dirty="0" err="1"/>
              <a:t>desfinanciación</a:t>
            </a:r>
            <a:r>
              <a:rPr lang="es-ES" sz="2400" dirty="0"/>
              <a:t> pública de estos fármacos e informar a los profesionales y pacientes de su ineficacia.</a:t>
            </a:r>
          </a:p>
        </p:txBody>
      </p:sp>
    </p:spTree>
    <p:extLst>
      <p:ext uri="{BB962C8B-B14F-4D97-AF65-F5344CB8AC3E}">
        <p14:creationId xmlns:p14="http://schemas.microsoft.com/office/powerpoint/2010/main" val="12930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444843" y="1385040"/>
            <a:ext cx="10895998" cy="77327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9) </a:t>
            </a:r>
            <a:r>
              <a:rPr lang="es-ES" sz="3200" dirty="0"/>
              <a:t>La inyección </a:t>
            </a:r>
            <a:r>
              <a:rPr lang="es-ES" sz="3200" b="1" dirty="0" err="1"/>
              <a:t>intraarticular</a:t>
            </a:r>
            <a:r>
              <a:rPr lang="es-ES" sz="3200" dirty="0"/>
              <a:t> de </a:t>
            </a:r>
            <a:r>
              <a:rPr lang="es-ES" sz="3200" b="1" dirty="0"/>
              <a:t>corticoides</a:t>
            </a:r>
            <a:r>
              <a:rPr lang="es-ES" sz="3200" dirty="0"/>
              <a:t> es útil en los brotes</a:t>
            </a:r>
            <a:r>
              <a:rPr lang="es-ES" sz="32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s-ES" sz="3200" dirty="0"/>
          </a:p>
          <a:p>
            <a:pPr marL="0" indent="0">
              <a:lnSpc>
                <a:spcPct val="8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80000"/>
              </a:lnSpc>
              <a:buNone/>
            </a:pPr>
            <a:endParaRPr lang="es-ES" sz="3200" dirty="0"/>
          </a:p>
          <a:p>
            <a:pPr marL="0" indent="0">
              <a:lnSpc>
                <a:spcPct val="8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80000"/>
              </a:lnSpc>
              <a:buNone/>
            </a:pPr>
            <a:endParaRPr lang="es-ES" sz="3200" dirty="0"/>
          </a:p>
          <a:p>
            <a:pPr marL="0" indent="0">
              <a:lnSpc>
                <a:spcPct val="8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80000"/>
              </a:lnSpc>
              <a:buNone/>
            </a:pPr>
            <a:endParaRPr lang="es-ES" sz="3200" dirty="0" smtClean="0"/>
          </a:p>
          <a:p>
            <a:pPr marL="0" indent="0">
              <a:lnSpc>
                <a:spcPct val="80000"/>
              </a:lnSpc>
              <a:buNone/>
            </a:pPr>
            <a:endParaRPr lang="es-ES" sz="3200" dirty="0"/>
          </a:p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10) Las </a:t>
            </a:r>
            <a:r>
              <a:rPr lang="es-ES" sz="3200" b="1" dirty="0"/>
              <a:t>prótesis</a:t>
            </a:r>
            <a:r>
              <a:rPr lang="es-ES" sz="3200" dirty="0"/>
              <a:t> deben ser consideradas en pacientes con dolor y discapacidad grave refractarios.</a:t>
            </a:r>
          </a:p>
          <a:p>
            <a:pPr marL="0" indent="0">
              <a:lnSpc>
                <a:spcPct val="80000"/>
              </a:lnSpc>
              <a:buNone/>
            </a:pP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65989" y="3641124"/>
            <a:ext cx="325458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2000" dirty="0" err="1" smtClean="0">
              <a:solidFill>
                <a:schemeClr val="tx1"/>
              </a:solidFill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0" y="2434023"/>
            <a:ext cx="10775734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fond ucb t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366" r="2867" b="83252"/>
          <a:stretch>
            <a:fillRect/>
          </a:stretch>
        </p:blipFill>
        <p:spPr bwMode="ltGray">
          <a:xfrm>
            <a:off x="911006" y="188913"/>
            <a:ext cx="10369991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77020" y="260350"/>
            <a:ext cx="1026813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s-ES" sz="36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TRATAMIENTO</a:t>
            </a:r>
          </a:p>
        </p:txBody>
      </p: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695005" y="1888430"/>
            <a:ext cx="10791579" cy="4796138"/>
            <a:chOff x="489" y="1176"/>
            <a:chExt cx="5030" cy="2440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89" y="1176"/>
              <a:ext cx="5030" cy="2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936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5427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1350"/>
              <a:ext cx="4661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792179" y="1125540"/>
            <a:ext cx="1069440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ES" sz="1800" b="1" i="1" dirty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es-ES_tradnl" sz="1800" b="1" i="1" dirty="0">
                <a:solidFill>
                  <a:srgbClr val="FF0000"/>
                </a:solidFill>
                <a:latin typeface="Bookman Old Style" pitchFamily="18" charset="0"/>
              </a:rPr>
              <a:t>En la actualidad, no existe ningún tratamiento que cure la artrosis</a:t>
            </a:r>
            <a:r>
              <a:rPr lang="es-ES_tradnl" altLang="es-ES" sz="1800" b="1" i="1" dirty="0">
                <a:solidFill>
                  <a:srgbClr val="FF0000"/>
                </a:solidFill>
                <a:latin typeface="Bookman Old Style" pitchFamily="18" charset="0"/>
              </a:rPr>
              <a:t>”</a:t>
            </a:r>
            <a:endParaRPr lang="es-ES" sz="1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pic>
        <p:nvPicPr>
          <p:cNvPr id="84996" name="Picture 4" descr="Conclusiones | Bio1C Invertebrados comest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11715750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" y="1886464"/>
            <a:ext cx="10676237" cy="83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3" y="2960988"/>
            <a:ext cx="10799807" cy="19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8" y="5226135"/>
            <a:ext cx="1099751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contenido"/>
          <p:cNvSpPr>
            <a:spLocks noGrp="1"/>
          </p:cNvSpPr>
          <p:nvPr>
            <p:ph idx="1"/>
          </p:nvPr>
        </p:nvSpPr>
        <p:spPr>
          <a:xfrm>
            <a:off x="326829" y="838552"/>
            <a:ext cx="10972800" cy="4525962"/>
          </a:xfrm>
        </p:spPr>
        <p:txBody>
          <a:bodyPr/>
          <a:lstStyle/>
          <a:p>
            <a:pPr eaLnBrk="1" hangingPunct="1"/>
            <a:r>
              <a:rPr lang="es-ES" sz="1800" dirty="0" smtClean="0"/>
              <a:t>El tratamiento de la artrosis debe ser </a:t>
            </a:r>
            <a:r>
              <a:rPr lang="es-ES" sz="1800" b="1" dirty="0" smtClean="0"/>
              <a:t>individualizado</a:t>
            </a:r>
            <a:r>
              <a:rPr lang="es-ES" sz="1800" dirty="0" smtClean="0"/>
              <a:t>, adaptado a cada </a:t>
            </a:r>
            <a:r>
              <a:rPr lang="es-ES" sz="1800" b="1" dirty="0" smtClean="0"/>
              <a:t>localización</a:t>
            </a:r>
            <a:r>
              <a:rPr lang="es-ES" sz="1800" dirty="0" smtClean="0"/>
              <a:t> y se debe instaurar lo más </a:t>
            </a:r>
            <a:r>
              <a:rPr lang="es-ES" sz="1800" b="1" dirty="0" smtClean="0"/>
              <a:t>precozmente</a:t>
            </a:r>
            <a:r>
              <a:rPr lang="es-ES" sz="1800" dirty="0" smtClean="0"/>
              <a:t> posible.</a:t>
            </a:r>
          </a:p>
          <a:p>
            <a:pPr eaLnBrk="1" hangingPunct="1"/>
            <a:r>
              <a:rPr lang="es-ES" sz="1800" dirty="0" smtClean="0"/>
              <a:t>El tratamiento comprende </a:t>
            </a:r>
            <a:r>
              <a:rPr lang="es-ES" sz="1800" b="1" dirty="0" smtClean="0"/>
              <a:t>medidas no farmacológicas </a:t>
            </a:r>
            <a:r>
              <a:rPr lang="es-ES" sz="1800" dirty="0" smtClean="0"/>
              <a:t>entre las cuales se encuentran:</a:t>
            </a:r>
          </a:p>
          <a:p>
            <a:pPr eaLnBrk="1" hangingPunct="1">
              <a:buFont typeface="Wingdings 3" pitchFamily="18" charset="2"/>
              <a:buNone/>
            </a:pPr>
            <a:endParaRPr lang="es-ES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ea typeface="+mj-ea"/>
              </a:rPr>
              <a:t>Tratamiento:</a:t>
            </a:r>
            <a:endParaRPr lang="es-ES" dirty="0">
              <a:ea typeface="+mj-ea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80093"/>
              </p:ext>
            </p:extLst>
          </p:nvPr>
        </p:nvGraphicFramePr>
        <p:xfrm>
          <a:off x="271849" y="1868523"/>
          <a:ext cx="10695982" cy="4778517"/>
        </p:xfrm>
        <a:graphic>
          <a:graphicData uri="http://schemas.openxmlformats.org/drawingml/2006/table">
            <a:tbl>
              <a:tblPr/>
              <a:tblGrid>
                <a:gridCol w="10695982"/>
              </a:tblGrid>
              <a:tr h="1212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Tratamiento no farmacológico: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Educación del paciente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Cursos de autoayuda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Pérdida de peso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Modalidades térmicas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Ejercicio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Ortesis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Cambios en las AVD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Estimulación nerviosa (TENS)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8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Magnetoterapia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8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contenido"/>
          <p:cNvSpPr>
            <a:spLocks noGrp="1"/>
          </p:cNvSpPr>
          <p:nvPr>
            <p:ph idx="1"/>
          </p:nvPr>
        </p:nvSpPr>
        <p:spPr>
          <a:xfrm>
            <a:off x="616179" y="1061352"/>
            <a:ext cx="10972800" cy="4525962"/>
          </a:xfrm>
        </p:spPr>
        <p:txBody>
          <a:bodyPr/>
          <a:lstStyle/>
          <a:p>
            <a:pPr eaLnBrk="1" hangingPunct="1"/>
            <a:r>
              <a:rPr lang="es-ES" sz="1600" dirty="0" smtClean="0"/>
              <a:t>El tratamiento de la artrosis debe ser </a:t>
            </a:r>
            <a:r>
              <a:rPr lang="es-ES" sz="1600" b="1" dirty="0" smtClean="0"/>
              <a:t>individualizado</a:t>
            </a:r>
            <a:r>
              <a:rPr lang="es-ES" sz="1600" dirty="0" smtClean="0"/>
              <a:t>, adaptado a cada </a:t>
            </a:r>
            <a:r>
              <a:rPr lang="es-ES" sz="1600" b="1" dirty="0" smtClean="0"/>
              <a:t>localización</a:t>
            </a:r>
            <a:r>
              <a:rPr lang="es-ES" sz="1600" dirty="0" smtClean="0"/>
              <a:t> y se debe instaurar lo más </a:t>
            </a:r>
            <a:r>
              <a:rPr lang="es-ES" sz="1600" b="1" dirty="0" smtClean="0"/>
              <a:t>precozmente</a:t>
            </a:r>
            <a:r>
              <a:rPr lang="es-ES" sz="1600" dirty="0" smtClean="0"/>
              <a:t> posible (SER).</a:t>
            </a:r>
          </a:p>
          <a:p>
            <a:pPr eaLnBrk="1" hangingPunct="1"/>
            <a:endParaRPr lang="es-ES" sz="1600" dirty="0" smtClean="0"/>
          </a:p>
          <a:p>
            <a:pPr eaLnBrk="1" hangingPunct="1"/>
            <a:r>
              <a:rPr lang="es-ES" sz="1600" dirty="0" smtClean="0"/>
              <a:t>El tratamiento comprende </a:t>
            </a:r>
            <a:r>
              <a:rPr lang="es-ES" sz="1600" b="1" dirty="0" smtClean="0"/>
              <a:t>medidas farmacológicas</a:t>
            </a:r>
            <a:r>
              <a:rPr lang="es-ES" sz="1600" dirty="0" smtClean="0"/>
              <a:t>, entre las cuales se encuentran:</a:t>
            </a:r>
          </a:p>
          <a:p>
            <a:pPr eaLnBrk="1" hangingPunct="1">
              <a:buFont typeface="Wingdings 3" pitchFamily="18" charset="2"/>
              <a:buNone/>
            </a:pPr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64476" y="194919"/>
            <a:ext cx="10896000" cy="1025353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ea typeface="+mj-ea"/>
              </a:rPr>
              <a:t>Tratamiento:</a:t>
            </a:r>
            <a:endParaRPr lang="es-ES" dirty="0">
              <a:ea typeface="+mj-e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26614"/>
              </p:ext>
            </p:extLst>
          </p:nvPr>
        </p:nvGraphicFramePr>
        <p:xfrm>
          <a:off x="263611" y="2471354"/>
          <a:ext cx="11508259" cy="4145280"/>
        </p:xfrm>
        <a:graphic>
          <a:graphicData uri="http://schemas.openxmlformats.org/drawingml/2006/table">
            <a:tbl>
              <a:tblPr/>
              <a:tblGrid>
                <a:gridCol w="4889495"/>
                <a:gridCol w="6618764"/>
              </a:tblGrid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Tratamiento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Farmacológico: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Tópico: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Capsaicina/AINES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Sistémico: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Paracetamol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AINES/COX-2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Tramadol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Analgésicos narcóticos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Intraarticular: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Corticoides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0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Derivados á.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MS PGothic" pitchFamily="34" charset="-128"/>
                        </a:rPr>
                        <a:t>hialurónico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MS PGothic" pitchFamily="34" charset="-128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4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3" y="235323"/>
            <a:ext cx="11747157" cy="63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6" descr="fond ucb t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366" r="2867" b="83252"/>
          <a:stretch>
            <a:fillRect/>
          </a:stretch>
        </p:blipFill>
        <p:spPr bwMode="ltGray">
          <a:xfrm>
            <a:off x="911006" y="188913"/>
            <a:ext cx="1036999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977020" y="260350"/>
            <a:ext cx="1026813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ALGORITMO TERAPEUTICO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48901" y="1736726"/>
            <a:ext cx="17235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1º ESCALON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71535" y="2816226"/>
            <a:ext cx="17235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s-E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2º ESCALON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471535" y="3897314"/>
            <a:ext cx="17235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s-E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3º ESCALON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71535" y="4905376"/>
            <a:ext cx="17235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s-E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4º ESCALON</a:t>
            </a:r>
          </a:p>
        </p:txBody>
      </p:sp>
      <p:sp>
        <p:nvSpPr>
          <p:cNvPr id="106503" name="Text Box 10"/>
          <p:cNvSpPr txBox="1">
            <a:spLocks noChangeArrowheads="1"/>
          </p:cNvSpPr>
          <p:nvPr/>
        </p:nvSpPr>
        <p:spPr bwMode="auto">
          <a:xfrm>
            <a:off x="6096001" y="1574801"/>
            <a:ext cx="5903614" cy="708025"/>
          </a:xfrm>
          <a:prstGeom prst="rect">
            <a:avLst/>
          </a:prstGeom>
          <a:solidFill>
            <a:srgbClr val="FFFFE1"/>
          </a:solidFill>
          <a:ln>
            <a:noFill/>
          </a:ln>
          <a:effectLst>
            <a:prstShdw prst="shdw17" dist="17961" dir="2700000">
              <a:srgbClr val="999987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/>
            <a:r>
              <a:rPr lang="es-ES" dirty="0"/>
              <a:t>PARACETAMOL       Si derrame articular:</a:t>
            </a:r>
          </a:p>
          <a:p>
            <a:pPr eaLnBrk="1" hangingPunct="1"/>
            <a:r>
              <a:rPr lang="es-ES" dirty="0"/>
              <a:t>AINE TOPICO          </a:t>
            </a:r>
            <a:r>
              <a:rPr lang="es-ES" dirty="0" err="1"/>
              <a:t>Artrocentesis</a:t>
            </a:r>
            <a:r>
              <a:rPr lang="es-ES" dirty="0"/>
              <a:t> + </a:t>
            </a:r>
            <a:r>
              <a:rPr lang="es-ES" dirty="0" err="1"/>
              <a:t>cortic</a:t>
            </a:r>
            <a:endParaRPr lang="es-ES" dirty="0"/>
          </a:p>
        </p:txBody>
      </p:sp>
      <p:sp>
        <p:nvSpPr>
          <p:cNvPr id="106504" name="Text Box 11"/>
          <p:cNvSpPr txBox="1">
            <a:spLocks noChangeArrowheads="1"/>
          </p:cNvSpPr>
          <p:nvPr/>
        </p:nvSpPr>
        <p:spPr bwMode="auto">
          <a:xfrm>
            <a:off x="6096001" y="2671764"/>
            <a:ext cx="5903614" cy="701675"/>
          </a:xfrm>
          <a:prstGeom prst="rect">
            <a:avLst/>
          </a:prstGeom>
          <a:solidFill>
            <a:srgbClr val="FFFF89"/>
          </a:solidFill>
          <a:ln>
            <a:noFill/>
          </a:ln>
          <a:effectLst>
            <a:prstShdw prst="shdw17" dist="17961" dir="2700000">
              <a:srgbClr val="999952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/>
              <a:t>AINE</a:t>
            </a:r>
          </a:p>
          <a:p>
            <a:pPr algn="ctr" eaLnBrk="1" hangingPunct="1"/>
            <a:r>
              <a:rPr lang="es-ES"/>
              <a:t> (COX2)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6096001" y="3789364"/>
            <a:ext cx="5903614" cy="701675"/>
          </a:xfrm>
          <a:prstGeom prst="rect">
            <a:avLst/>
          </a:prstGeom>
          <a:solidFill>
            <a:srgbClr val="FFFE00"/>
          </a:solidFill>
          <a:ln>
            <a:noFill/>
          </a:ln>
          <a:effectLst>
            <a:prstShdw prst="shdw17" dist="17961" dir="2700000">
              <a:srgbClr val="99980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/>
              <a:t>OPIACEOS: TRAMADOL              </a:t>
            </a:r>
          </a:p>
          <a:p>
            <a:pPr algn="ctr" eaLnBrk="1" hangingPunct="1"/>
            <a:r>
              <a:rPr lang="es-ES"/>
              <a:t>SYSADOA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6096001" y="4868864"/>
            <a:ext cx="5903614" cy="701675"/>
          </a:xfrm>
          <a:prstGeom prst="rect">
            <a:avLst/>
          </a:prstGeom>
          <a:solidFill>
            <a:srgbClr val="F9CB6F"/>
          </a:solidFill>
          <a:ln>
            <a:noFill/>
          </a:ln>
          <a:effectLst>
            <a:prstShdw prst="shdw17" dist="17961" dir="2700000">
              <a:srgbClr val="957A43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/>
              <a:t>TRATAMIENTO QUIRURGICO</a:t>
            </a:r>
          </a:p>
          <a:p>
            <a:pPr eaLnBrk="1" hangingPunct="1"/>
            <a:endParaRPr lang="es-ES"/>
          </a:p>
        </p:txBody>
      </p:sp>
      <p:sp>
        <p:nvSpPr>
          <p:cNvPr id="106508" name="12 Rectángulo"/>
          <p:cNvSpPr>
            <a:spLocks noChangeArrowheads="1"/>
          </p:cNvSpPr>
          <p:nvPr/>
        </p:nvSpPr>
        <p:spPr bwMode="auto">
          <a:xfrm>
            <a:off x="2955580" y="1571625"/>
            <a:ext cx="2970668" cy="39703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ES" sz="2800" dirty="0"/>
          </a:p>
          <a:p>
            <a:pPr algn="ctr"/>
            <a:r>
              <a:rPr lang="es-ES" sz="2800" dirty="0"/>
              <a:t>MEDIDAS </a:t>
            </a:r>
            <a:endParaRPr lang="es-ES_tradnl" sz="2800" dirty="0"/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NO 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FARMACO-LÓGICAS</a:t>
            </a:r>
          </a:p>
          <a:p>
            <a:pPr algn="ctr"/>
            <a:endParaRPr lang="es-ES" sz="2800" dirty="0"/>
          </a:p>
          <a:p>
            <a:pPr algn="ctr"/>
            <a:endParaRPr lang="es-ES" sz="2800" dirty="0"/>
          </a:p>
        </p:txBody>
      </p:sp>
      <p:pic>
        <p:nvPicPr>
          <p:cNvPr id="1065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1"/>
          <a:stretch>
            <a:fillRect/>
          </a:stretch>
        </p:blipFill>
        <p:spPr bwMode="auto">
          <a:xfrm>
            <a:off x="196465" y="5990410"/>
            <a:ext cx="310690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253236"/>
            <a:ext cx="10895998" cy="389878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s-ES" sz="1800" b="1" u="sng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sz="1800" b="1" u="sng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r>
              <a:rPr lang="es-ES" sz="3200" dirty="0" smtClean="0"/>
              <a:t>El manejo óptimo de la artrosis requiere </a:t>
            </a:r>
            <a:r>
              <a:rPr lang="es-ES" sz="3200" b="1" dirty="0" smtClean="0"/>
              <a:t>una combinación de medidas farmacológicas y no farmacológicas</a:t>
            </a:r>
            <a:r>
              <a:rPr lang="es-ES" sz="3200" b="1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r>
              <a:rPr lang="es-ES" sz="3200" dirty="0" smtClean="0"/>
              <a:t>El tratamiento debe ser adaptado de acuerdo a los siguientes </a:t>
            </a:r>
            <a:r>
              <a:rPr lang="es-ES" sz="3200" b="1" dirty="0" smtClean="0"/>
              <a:t>factores:</a:t>
            </a:r>
            <a:r>
              <a:rPr lang="es-ES" sz="3200" dirty="0" smtClean="0"/>
              <a:t> factores de riesgo, intensidad del dolor, localización y deseos/</a:t>
            </a:r>
            <a:r>
              <a:rPr lang="es-ES" sz="3200" dirty="0" err="1" smtClean="0"/>
              <a:t>espectativas</a:t>
            </a:r>
            <a:r>
              <a:rPr lang="es-ES" sz="3200" dirty="0" smtClean="0"/>
              <a:t> del paciente</a:t>
            </a:r>
            <a:r>
              <a:rPr lang="es-ES" sz="32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r>
              <a:rPr lang="es-ES" sz="3200" dirty="0" smtClean="0"/>
              <a:t>El </a:t>
            </a:r>
            <a:r>
              <a:rPr lang="es-ES" sz="3200" b="1" dirty="0" smtClean="0"/>
              <a:t>tratamiento no farmacológico </a:t>
            </a:r>
            <a:r>
              <a:rPr lang="es-ES" sz="3200" dirty="0" smtClean="0"/>
              <a:t>debe incluir educación sanitaria, ejercicio, ayudas de descarga (bastones, plantillas) y reducción del peso si IMC &gt;27</a:t>
            </a:r>
            <a:r>
              <a:rPr lang="es-ES" sz="3200" dirty="0" smtClean="0"/>
              <a:t>.</a:t>
            </a:r>
            <a:endParaRPr lang="es-ES" sz="3200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10249" y="112540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5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253236"/>
            <a:ext cx="11354530" cy="389878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s-ES" sz="1800" b="1" u="sng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4000" b="1" dirty="0" smtClean="0"/>
              <a:t>4) Paracetamo</a:t>
            </a:r>
            <a:r>
              <a:rPr lang="es-ES" sz="4000" dirty="0" smtClean="0"/>
              <a:t>l es el </a:t>
            </a:r>
            <a:r>
              <a:rPr lang="es-ES" sz="4000" b="1" dirty="0" smtClean="0">
                <a:solidFill>
                  <a:srgbClr val="FF0000"/>
                </a:solidFill>
              </a:rPr>
              <a:t>analgésico de primera elección.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10249" y="112540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2669060"/>
            <a:ext cx="11022227" cy="39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4843" y="6013622"/>
            <a:ext cx="88968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s-ES" sz="4400" dirty="0" err="1" smtClean="0">
              <a:solidFill>
                <a:schemeClr val="tx1"/>
              </a:solidFill>
            </a:endParaRPr>
          </a:p>
        </p:txBody>
      </p:sp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598573" y="1599225"/>
            <a:ext cx="10895998" cy="389878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s-ES" sz="1800" b="1" u="sng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5) Las </a:t>
            </a:r>
            <a:r>
              <a:rPr lang="es-ES" sz="3200" b="1" dirty="0"/>
              <a:t>aplicaciones tópicas </a:t>
            </a:r>
            <a:r>
              <a:rPr lang="es-ES" sz="3200" dirty="0"/>
              <a:t>(AINES/</a:t>
            </a:r>
            <a:r>
              <a:rPr lang="es-ES" sz="3200" dirty="0" err="1"/>
              <a:t>Capsaicina</a:t>
            </a:r>
            <a:r>
              <a:rPr lang="es-ES" sz="3200" dirty="0"/>
              <a:t>) tienen eficacia clínica y son seguras</a:t>
            </a:r>
            <a:r>
              <a:rPr lang="es-ES" sz="32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s-ES" sz="3200" dirty="0"/>
          </a:p>
          <a:p>
            <a:pPr marL="0" indent="0">
              <a:lnSpc>
                <a:spcPct val="80000"/>
              </a:lnSpc>
              <a:buNone/>
            </a:pPr>
            <a:r>
              <a:rPr lang="es-ES" sz="3200" dirty="0" smtClean="0"/>
              <a:t>6) </a:t>
            </a:r>
            <a:r>
              <a:rPr lang="es-ES" sz="3200" dirty="0"/>
              <a:t>Los </a:t>
            </a:r>
            <a:r>
              <a:rPr lang="es-ES" sz="3200" b="1" dirty="0"/>
              <a:t>AINES </a:t>
            </a:r>
            <a:r>
              <a:rPr lang="es-ES" sz="3200" dirty="0"/>
              <a:t>a la dosis más baja efectiva deben añadirse o sustituir al paracetamol si el dolor no se controla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AutoNum type="arabicParenR"/>
            </a:pPr>
            <a:endParaRPr lang="es-ES" sz="3200" b="1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66335" y="277297"/>
            <a:ext cx="11305102" cy="1025353"/>
          </a:xfrm>
        </p:spPr>
        <p:txBody>
          <a:bodyPr>
            <a:noAutofit/>
            <a:scene3d>
              <a:camera prst="orthographicFront"/>
              <a:lightRig rig="sof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s-ES" sz="3200" u="sng" dirty="0" smtClean="0">
                <a:solidFill>
                  <a:schemeClr val="accent1"/>
                </a:solidFill>
              </a:rPr>
              <a:t>EULAR </a:t>
            </a:r>
            <a:r>
              <a:rPr lang="es-ES" sz="3200" u="sng" dirty="0">
                <a:solidFill>
                  <a:schemeClr val="accent1"/>
                </a:solidFill>
              </a:rPr>
              <a:t>(</a:t>
            </a:r>
            <a:r>
              <a:rPr lang="es-ES" sz="3200" u="sng" dirty="0" err="1">
                <a:solidFill>
                  <a:schemeClr val="accent1"/>
                </a:solidFill>
              </a:rPr>
              <a:t>European</a:t>
            </a:r>
            <a:r>
              <a:rPr lang="es-ES" sz="3200" u="sng" dirty="0">
                <a:solidFill>
                  <a:schemeClr val="accent1"/>
                </a:solidFill>
              </a:rPr>
              <a:t> League </a:t>
            </a:r>
            <a:r>
              <a:rPr lang="es-ES" sz="3200" u="sng" dirty="0" err="1">
                <a:solidFill>
                  <a:schemeClr val="accent1"/>
                </a:solidFill>
              </a:rPr>
              <a:t>Against</a:t>
            </a:r>
            <a:r>
              <a:rPr lang="es-ES" sz="3200" u="sng" dirty="0">
                <a:solidFill>
                  <a:schemeClr val="accent1"/>
                </a:solidFill>
              </a:rPr>
              <a:t> </a:t>
            </a:r>
            <a:r>
              <a:rPr lang="es-ES" sz="3200" u="sng" dirty="0" err="1">
                <a:solidFill>
                  <a:schemeClr val="accent1"/>
                </a:solidFill>
              </a:rPr>
              <a:t>Rheumatism</a:t>
            </a:r>
            <a:r>
              <a:rPr lang="es-ES" sz="3200" u="sng" dirty="0">
                <a:solidFill>
                  <a:schemeClr val="accent1"/>
                </a:solidFill>
              </a:rPr>
              <a:t>) propone el siguiente esquema terapéutico:</a:t>
            </a:r>
            <a:br>
              <a:rPr lang="es-ES" sz="3200" u="sng" dirty="0">
                <a:solidFill>
                  <a:schemeClr val="accent1"/>
                </a:solidFill>
              </a:rPr>
            </a:br>
            <a:r>
              <a:rPr lang="es-ES" sz="1400" u="sng" dirty="0">
                <a:solidFill>
                  <a:schemeClr val="accent1"/>
                </a:solidFill>
              </a:rPr>
              <a:t/>
            </a:r>
            <a:br>
              <a:rPr lang="es-ES" sz="1400" u="sng" dirty="0">
                <a:solidFill>
                  <a:schemeClr val="accent1"/>
                </a:solidFill>
              </a:rPr>
            </a:br>
            <a:endParaRPr lang="es-ES" sz="3200" dirty="0">
              <a:ea typeface="+mj-ea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4448431"/>
            <a:ext cx="10948086" cy="169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D3&quot; g=&quot;9A&quot; b=&quot;D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Yc.UZhSUGxeXS0Bebc5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moH5w.TpuFOwbeJhdKB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t4aXG7ZLjWs2LxndXox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K_1ULrBcF1Qf5yJzwwM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7Rq74ARI.xKIEiVP5G5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D1gdIZTACXyk_4RDMok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.h1ueqQVCP0LC1UNWro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WeJifaTSCZA3__qo5SJ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6JcIJzTBSfV0ovXwZ3m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7q7OxNRKSG0doPMrnR0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iqD1sVQWuxPsCSq4sYj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p37.kWTk20kZVfmAzQK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G6CtJRR3.cyJzFtQsff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1bG5PcRYCNebSxOHkp_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1Xd3bzRGCSCnK1KDZYJ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fXbBcgSwiUYRONgFphY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PS7ce7RrKIq5Y_raGDy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8N_3XPTROKGITPt5fP6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NyDO87Rdeh0556JR03.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syloSdQdaYufMNYLDnZ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nmPiR3ThW6F8ZdfxA5c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QK0cH.RsCPiyNe8wpp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NBnibBSGWjzkGsCcUBz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rGU_3aQri811EX.56UD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daLSaqS22Uf6CT6Ks19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WH7CL5RmWEZZqPUUDzx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i09MXNR7SXkgFeUKUcd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nYw0cS7KKPZH.vdSXb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2gy6KgQAiE6ztsTmedR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Yc.UZhSUGxeXS0Bebc5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moH5w.TpuFOwbeJhdKB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XIbYuaa1mHqBVLPUnav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jlZyWDh68B65SC7v1rp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6a58dpfnhjHVVz9hpOE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6a58dpfnhjHVVz9hpOE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D1gdIZTACXyk_4RDMok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6a58dpfnhjHVVz9hpOE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o155NdzoiCU62gxc_Xb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.h1ueqQVCP0LC1UNWr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WeJifaTSCZA3__qo5S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6JcIJzTBSfV0ovXwZ3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7q7OxNRKSG0doPMrnR0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iqD1sVQWuxPsCSq4sYj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p37.kWTk20kZVfmAzQ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G6CtJRR3.cyJzFtQsff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1bG5PcRYCNebSxOHkp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1Xd3bzRGCSCnK1KDZYJ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fXbBcgSwiUYRONgFphY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PS7ce7RrKIq5Y_raGDy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8N_3XPTROKGITPt5fP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NyDO87Rdeh0556JR03.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syloSdQdaYufMNYLDnZ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nmPiR3ThW6F8ZdfxA5c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QK0cH.RsCPiyNe8wpp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NBnibBSGWjzkGsCcUBz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rGU_3aQri811EX.56U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daLSaqS22Uf6CT6Ks19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WH7CL5RmWEZZqPUUDz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i09MXNR7SXkgFeUKUcd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nYw0cS7KKPZH.vdSX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2gy6KgQAiE6ztsTmedRQ"/>
</p:tagLst>
</file>

<file path=ppt/theme/theme1.xml><?xml version="1.0" encoding="utf-8"?>
<a:theme xmlns:a="http://schemas.openxmlformats.org/drawingml/2006/main" name="LEO Theme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Theme" id="{FFE534CB-6357-4F8F-A91F-C350C03322EB}" vid="{6AA870AE-B252-4B5D-A3CF-076EBF407FB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o Pharma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Pharma PowerPoint Template" id="{5F4B9F82-251A-4550-8C8A-C7E5086B32BB}" vid="{0B3B2FB6-33EE-458F-948C-46DB80421DDA}"/>
    </a:ext>
  </a:extLst>
</a:theme>
</file>

<file path=ppt/theme/theme3.xml><?xml version="1.0" encoding="utf-8"?>
<a:theme xmlns:a="http://schemas.openxmlformats.org/drawingml/2006/main" name="Blank">
  <a:themeElements>
    <a:clrScheme name="LEO Brodalumab 1">
      <a:dk1>
        <a:srgbClr val="000000"/>
      </a:dk1>
      <a:lt1>
        <a:srgbClr val="FFFFFF"/>
      </a:lt1>
      <a:dk2>
        <a:srgbClr val="CFCFCF"/>
      </a:dk2>
      <a:lt2>
        <a:srgbClr val="F0DED6"/>
      </a:lt2>
      <a:accent1>
        <a:srgbClr val="D6B099"/>
      </a:accent1>
      <a:accent2>
        <a:srgbClr val="696969"/>
      </a:accent2>
      <a:accent3>
        <a:srgbClr val="323B57"/>
      </a:accent3>
      <a:accent4>
        <a:srgbClr val="0488D1"/>
      </a:accent4>
      <a:accent5>
        <a:srgbClr val="E97D00"/>
      </a:accent5>
      <a:accent6>
        <a:srgbClr val="B20056"/>
      </a:accent6>
      <a:hlink>
        <a:srgbClr val="323C57"/>
      </a:hlink>
      <a:folHlink>
        <a:srgbClr val="323B5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6B099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1400" dirty="0" err="1" smtClean="0">
            <a:latin typeface="+mn-lt"/>
          </a:defRPr>
        </a:defPPr>
      </a:lstStyle>
    </a:txDef>
  </a:objectDefaults>
  <a:extraClrSchemeLst/>
  <a:custClrLst>
    <a:custClr name="LEO Black">
      <a:srgbClr val="000000"/>
    </a:custClr>
    <a:custClr name="LEO White">
      <a:srgbClr val="FFFFFF"/>
    </a:custClr>
    <a:custClr name="LEO Colour">
      <a:srgbClr val="D6B099"/>
    </a:custClr>
    <a:custClr name="LEO Blue">
      <a:srgbClr val="29297E"/>
    </a:custClr>
    <a:custClr name="LEO Light Blue">
      <a:srgbClr val="0488D1"/>
    </a:custClr>
    <a:custClr name="LEO Orange">
      <a:srgbClr val="E97D00"/>
    </a:custClr>
    <a:custClr name="LEO Pink">
      <a:srgbClr val="B20056"/>
    </a:custClr>
    <a:custClr name="LEO Gray">
      <a:srgbClr val="696969"/>
    </a:custClr>
    <a:custClr name="LEO Light Gray">
      <a:srgbClr val="CFCFCF"/>
    </a:custClr>
    <a:custClr name="BLANK">
      <a:srgbClr val="FFFFFF"/>
    </a:custClr>
    <a:custClr name="LEO Innohep Spring Green ">
      <a:srgbClr val="8CB811"/>
    </a:custClr>
    <a:custClr name="LEO Picato Forest Green ">
      <a:srgbClr val="006B6E"/>
    </a:custClr>
    <a:custClr name="LEO Psoriasis Red">
      <a:srgbClr val="CC291D"/>
    </a:custClr>
    <a:custClr name="LEO Fucidin Red ">
      <a:srgbClr val="CF1126"/>
    </a:custClr>
  </a:custClrLst>
  <a:extLst>
    <a:ext uri="{05A4C25C-085E-4340-85A3-A5531E510DB2}">
      <thm15:themeFamily xmlns="" xmlns:thm15="http://schemas.microsoft.com/office/thememl/2012/main" name="Blank.potx" id="{E455E171-57B6-4CA1-A227-EDBF2DA200B3}" vid="{6B6EDF74-44E5-4C7A-B8F0-18955DA08310}"/>
    </a:ext>
  </a:extLst>
</a:theme>
</file>

<file path=ppt/theme/theme4.xml><?xml version="1.0" encoding="utf-8"?>
<a:theme xmlns:a="http://schemas.openxmlformats.org/drawingml/2006/main" name="1_LEO Theme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Theme" id="{FFE534CB-6357-4F8F-A91F-C350C03322EB}" vid="{6AA870AE-B252-4B5D-A3CF-076EBF407FBD}"/>
    </a:ext>
  </a:extLst>
</a:theme>
</file>

<file path=ppt/theme/theme5.xml><?xml version="1.0" encoding="utf-8"?>
<a:theme xmlns:a="http://schemas.openxmlformats.org/drawingml/2006/main" name="2_Leo Pharma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Pharma PowerPoint Template" id="{5F4B9F82-251A-4550-8C8A-C7E5086B32BB}" vid="{0B3B2FB6-33EE-458F-948C-46DB80421DDA}"/>
    </a:ext>
  </a:extLst>
</a:theme>
</file>

<file path=ppt/theme/theme6.xml><?xml version="1.0" encoding="utf-8"?>
<a:theme xmlns:a="http://schemas.openxmlformats.org/drawingml/2006/main" name="Leo Pharma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68A17C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Presentation7" id="{B9C68AFE-A3DF-4C66-956A-FEF31E65D98B}" vid="{EA971CCB-0B14-4190-8BD7-B7D50703D4F6}"/>
    </a:ext>
  </a:extLst>
</a:theme>
</file>

<file path=ppt/theme/theme7.xml><?xml version="1.0" encoding="utf-8"?>
<a:theme xmlns:a="http://schemas.openxmlformats.org/drawingml/2006/main" name="2_LEO Theme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Theme" id="{FFE534CB-6357-4F8F-A91F-C350C03322EB}" vid="{6AA870AE-B252-4B5D-A3CF-076EBF407FBD}"/>
    </a:ext>
  </a:extLst>
</a:theme>
</file>

<file path=ppt/theme/theme8.xml><?xml version="1.0" encoding="utf-8"?>
<a:theme xmlns:a="http://schemas.openxmlformats.org/drawingml/2006/main" name="3_LEO Theme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Theme" id="{FFE534CB-6357-4F8F-A91F-C350C03322EB}" vid="{6AA870AE-B252-4B5D-A3CF-076EBF407FBD}"/>
    </a:ext>
  </a:extLst>
</a:theme>
</file>

<file path=ppt/theme/theme9.xml><?xml version="1.0" encoding="utf-8"?>
<a:theme xmlns:a="http://schemas.openxmlformats.org/drawingml/2006/main" name="4_LEO Theme">
  <a:themeElements>
    <a:clrScheme name="Leo Pharma">
      <a:dk1>
        <a:srgbClr val="000000"/>
      </a:dk1>
      <a:lt1>
        <a:srgbClr val="FFFFFF"/>
      </a:lt1>
      <a:dk2>
        <a:srgbClr val="68A17C"/>
      </a:dk2>
      <a:lt2>
        <a:srgbClr val="F5F3EF"/>
      </a:lt2>
      <a:accent1>
        <a:srgbClr val="204131"/>
      </a:accent1>
      <a:accent2>
        <a:srgbClr val="68A17C"/>
      </a:accent2>
      <a:accent3>
        <a:srgbClr val="006E96"/>
      </a:accent3>
      <a:accent4>
        <a:srgbClr val="EAAA00"/>
      </a:accent4>
      <a:accent5>
        <a:srgbClr val="682D64"/>
      </a:accent5>
      <a:accent6>
        <a:srgbClr val="798D83"/>
      </a:accent6>
      <a:hlink>
        <a:srgbClr val="338BAB"/>
      </a:hlink>
      <a:folHlink>
        <a:srgbClr val="865E83"/>
      </a:folHlink>
    </a:clrScheme>
    <a:fontScheme name="Leo Pharma">
      <a:majorFont>
        <a:latin typeface="Gilroy Office"/>
        <a:ea typeface=""/>
        <a:cs typeface=""/>
      </a:majorFont>
      <a:minorFont>
        <a:latin typeface="Gilroy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Dark green 1">
      <a:srgbClr val="204131"/>
    </a:custClr>
    <a:custClr name="Light green 1">
      <a:srgbClr val="68A17C"/>
    </a:custClr>
    <a:custClr name="Blue 1">
      <a:srgbClr val="006E96"/>
    </a:custClr>
    <a:custClr name="Yellow 1">
      <a:srgbClr val="EAAA00"/>
    </a:custClr>
    <a:custClr name="Purple 1">
      <a:srgbClr val="682D6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2">
      <a:srgbClr val="4D675A"/>
    </a:custClr>
    <a:custClr name="Light green 2">
      <a:srgbClr val="86B496"/>
    </a:custClr>
    <a:custClr name="Blue 2">
      <a:srgbClr val="338BAB"/>
    </a:custClr>
    <a:custClr name="Yellow 2">
      <a:srgbClr val="EEBB33"/>
    </a:custClr>
    <a:custClr name="Purple 2">
      <a:srgbClr val="865E83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3">
      <a:srgbClr val="798D83"/>
    </a:custClr>
    <a:custClr name="Light green 3">
      <a:srgbClr val="A4C7B0"/>
    </a:custClr>
    <a:custClr name="Blue 3">
      <a:srgbClr val="66A8C0"/>
    </a:custClr>
    <a:custClr name="Yellow 3">
      <a:srgbClr val="F2CC66"/>
    </a:custClr>
    <a:custClr name="Purple 3">
      <a:srgbClr val="A486A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4">
      <a:srgbClr val="A6B3AD"/>
    </a:custClr>
    <a:custClr name="Light green 4">
      <a:srgbClr val="C3D9CB"/>
    </a:custClr>
    <a:custClr name="Blue 4">
      <a:srgbClr val="99C5D5"/>
    </a:custClr>
    <a:custClr name="Yellow 4">
      <a:srgbClr val="F7DD99"/>
    </a:custClr>
    <a:custClr name="Purple 4">
      <a:srgbClr val="C3AFC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ark green 5">
      <a:srgbClr val="D2D9D6"/>
    </a:custClr>
    <a:custClr name="Light green 5">
      <a:srgbClr val="E1ECE5"/>
    </a:custClr>
  </a:custClrLst>
  <a:extLst>
    <a:ext uri="{05A4C25C-085E-4340-85A3-A5531E510DB2}">
      <thm15:themeFamily xmlns="" xmlns:thm15="http://schemas.microsoft.com/office/thememl/2012/main" name="LEO Theme" id="{FFE534CB-6357-4F8F-A91F-C350C03322EB}" vid="{6AA870AE-B252-4B5D-A3CF-076EBF407F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F0CF773A68741A04CF9A8926583D2" ma:contentTypeVersion="11" ma:contentTypeDescription="Create a new document." ma:contentTypeScope="" ma:versionID="7cf280ea341c2b9f3f9a1bfa39807b45">
  <xsd:schema xmlns:xsd="http://www.w3.org/2001/XMLSchema" xmlns:xs="http://www.w3.org/2001/XMLSchema" xmlns:p="http://schemas.microsoft.com/office/2006/metadata/properties" xmlns:ns3="ab3623ae-b190-4eff-9cac-7a3aa1c9e148" xmlns:ns4="fdbc478c-1ea9-4a53-96de-f54c2afdd60e" targetNamespace="http://schemas.microsoft.com/office/2006/metadata/properties" ma:root="true" ma:fieldsID="62439b79ab8fc92a4e5ccd2b8947ec18" ns3:_="" ns4:_="">
    <xsd:import namespace="ab3623ae-b190-4eff-9cac-7a3aa1c9e148"/>
    <xsd:import namespace="fdbc478c-1ea9-4a53-96de-f54c2afdd6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623ae-b190-4eff-9cac-7a3aa1c9e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c478c-1ea9-4a53-96de-f54c2afdd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6046E-ADCB-4E4F-B3E9-2C75723E0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FEB7C-36CD-4888-AA2E-C88D8C27D6E2}">
  <ds:schemaRefs>
    <ds:schemaRef ds:uri="http://purl.org/dc/terms/"/>
    <ds:schemaRef ds:uri="http://schemas.openxmlformats.org/package/2006/metadata/core-properties"/>
    <ds:schemaRef ds:uri="ab3623ae-b190-4eff-9cac-7a3aa1c9e14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bc478c-1ea9-4a53-96de-f54c2afdd6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01EB1F-9C40-4D68-BF78-EE244EEC9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623ae-b190-4eff-9cac-7a3aa1c9e148"/>
    <ds:schemaRef ds:uri="fdbc478c-1ea9-4a53-96de-f54c2afdd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LEO Theme</Template>
  <TotalTime>19610</TotalTime>
  <Words>973</Words>
  <Application>Microsoft Office PowerPoint</Application>
  <PresentationFormat>Personalizado</PresentationFormat>
  <Paragraphs>116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LEO Theme</vt:lpstr>
      <vt:lpstr>1_Leo Pharma</vt:lpstr>
      <vt:lpstr>Blank</vt:lpstr>
      <vt:lpstr>1_LEO Theme</vt:lpstr>
      <vt:lpstr>2_Leo Pharma</vt:lpstr>
      <vt:lpstr>Leo Pharma</vt:lpstr>
      <vt:lpstr>2_LEO Theme</vt:lpstr>
      <vt:lpstr>3_LEO Theme</vt:lpstr>
      <vt:lpstr>4_LEO Theme</vt:lpstr>
      <vt:lpstr>think-cell Slide</vt:lpstr>
      <vt:lpstr>Tratamiento farmacológico de la artrosis de rodilla</vt:lpstr>
      <vt:lpstr>Presentación de PowerPoint</vt:lpstr>
      <vt:lpstr>Tratamiento:</vt:lpstr>
      <vt:lpstr>Tratamiento:</vt:lpstr>
      <vt:lpstr>Presentación de PowerPoint</vt:lpstr>
      <vt:lpstr>Presentación de PowerPoint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Presentación de PowerPoint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EULAR (European League Against Rheumatism) propone el siguiente esquema terapéutico: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situación acceso Kyntheum</dc:title>
  <dc:creator>Mireia Delgado</dc:creator>
  <cp:lastModifiedBy>JOAQUIN  BORRAS  BLASCO</cp:lastModifiedBy>
  <cp:revision>493</cp:revision>
  <dcterms:created xsi:type="dcterms:W3CDTF">2019-11-07T08:01:03Z</dcterms:created>
  <dcterms:modified xsi:type="dcterms:W3CDTF">2021-01-29T13:19:29Z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0x010100387F0CF773A68741A04CF9A8926583D2</vt:lpwstr>
  </property>
</Properties>
</file>