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720" r:id="rId1"/>
  </p:sldMasterIdLst>
  <p:notesMasterIdLst>
    <p:notesMasterId r:id="rId14"/>
  </p:notesMasterIdLst>
  <p:sldIdLst>
    <p:sldId id="256" r:id="rId2"/>
    <p:sldId id="264" r:id="rId3"/>
    <p:sldId id="257" r:id="rId4"/>
    <p:sldId id="266" r:id="rId5"/>
    <p:sldId id="269" r:id="rId6"/>
    <p:sldId id="270" r:id="rId7"/>
    <p:sldId id="258" r:id="rId8"/>
    <p:sldId id="267" r:id="rId9"/>
    <p:sldId id="268" r:id="rId10"/>
    <p:sldId id="260" r:id="rId11"/>
    <p:sldId id="263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2341" autoAdjust="0"/>
  </p:normalViewPr>
  <p:slideViewPr>
    <p:cSldViewPr snapToGrid="0">
      <p:cViewPr varScale="1">
        <p:scale>
          <a:sx n="53" d="100"/>
          <a:sy n="53" d="100"/>
        </p:scale>
        <p:origin x="14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DC0E87-183F-4D36-8FAD-542D5E7CE2D1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1FE66D11-C213-4982-B31C-A14D34048B65}">
      <dgm:prSet phldrT="[Texto]"/>
      <dgm:spPr/>
      <dgm:t>
        <a:bodyPr/>
        <a:lstStyle/>
        <a:p>
          <a:r>
            <a:rPr lang="es-ES" dirty="0"/>
            <a:t>Astenia</a:t>
          </a:r>
        </a:p>
      </dgm:t>
    </dgm:pt>
    <dgm:pt modelId="{68893DF8-FFD4-4FBC-A1B4-25F100CA564C}" type="parTrans" cxnId="{51FF843F-4A26-4E44-A855-56F09F0A1610}">
      <dgm:prSet/>
      <dgm:spPr/>
      <dgm:t>
        <a:bodyPr/>
        <a:lstStyle/>
        <a:p>
          <a:endParaRPr lang="es-ES"/>
        </a:p>
      </dgm:t>
    </dgm:pt>
    <dgm:pt modelId="{93CAF2B3-7EC3-4D1A-873A-E4A1992AD73C}" type="sibTrans" cxnId="{51FF843F-4A26-4E44-A855-56F09F0A1610}">
      <dgm:prSet/>
      <dgm:spPr/>
      <dgm:t>
        <a:bodyPr/>
        <a:lstStyle/>
        <a:p>
          <a:endParaRPr lang="es-ES"/>
        </a:p>
      </dgm:t>
    </dgm:pt>
    <dgm:pt modelId="{64E0D482-23A8-4C5F-93F6-2CD401628BF3}">
      <dgm:prSet phldrT="[Texto]"/>
      <dgm:spPr/>
      <dgm:t>
        <a:bodyPr/>
        <a:lstStyle/>
        <a:p>
          <a:r>
            <a:rPr lang="es-ES" dirty="0"/>
            <a:t>Mioglobinuria</a:t>
          </a:r>
        </a:p>
      </dgm:t>
    </dgm:pt>
    <dgm:pt modelId="{4683C773-45FC-4272-A407-563C10E443E7}" type="parTrans" cxnId="{E480A0C8-9C2E-4D78-BF0F-0B5219A704CB}">
      <dgm:prSet/>
      <dgm:spPr/>
      <dgm:t>
        <a:bodyPr/>
        <a:lstStyle/>
        <a:p>
          <a:endParaRPr lang="es-ES"/>
        </a:p>
      </dgm:t>
    </dgm:pt>
    <dgm:pt modelId="{0A401AFF-1D8B-46E9-A78A-001C83E6C232}" type="sibTrans" cxnId="{E480A0C8-9C2E-4D78-BF0F-0B5219A704CB}">
      <dgm:prSet/>
      <dgm:spPr/>
      <dgm:t>
        <a:bodyPr/>
        <a:lstStyle/>
        <a:p>
          <a:endParaRPr lang="es-ES"/>
        </a:p>
      </dgm:t>
    </dgm:pt>
    <dgm:pt modelId="{3B862D69-F44C-417D-9522-1B8D98AEAFD8}">
      <dgm:prSet phldrT="[Texto]"/>
      <dgm:spPr/>
      <dgm:t>
        <a:bodyPr/>
        <a:lstStyle/>
        <a:p>
          <a:r>
            <a:rPr lang="es-ES" dirty="0"/>
            <a:t>Mialgia</a:t>
          </a:r>
        </a:p>
      </dgm:t>
    </dgm:pt>
    <dgm:pt modelId="{1A9AFD7F-CC4B-48AF-8878-8CA925B3BCAF}" type="parTrans" cxnId="{12DD247A-B263-4DC5-B842-9AA3E625CE4A}">
      <dgm:prSet/>
      <dgm:spPr/>
      <dgm:t>
        <a:bodyPr/>
        <a:lstStyle/>
        <a:p>
          <a:endParaRPr lang="es-ES"/>
        </a:p>
      </dgm:t>
    </dgm:pt>
    <dgm:pt modelId="{B1A79BBE-9CAA-4C82-8A9F-52C3989A0618}" type="sibTrans" cxnId="{12DD247A-B263-4DC5-B842-9AA3E625CE4A}">
      <dgm:prSet/>
      <dgm:spPr/>
      <dgm:t>
        <a:bodyPr/>
        <a:lstStyle/>
        <a:p>
          <a:endParaRPr lang="es-ES"/>
        </a:p>
      </dgm:t>
    </dgm:pt>
    <dgm:pt modelId="{14D94764-37A0-4A0E-BAC0-F866AD8E7DF9}">
      <dgm:prSet phldrT="[Texto]"/>
      <dgm:spPr/>
      <dgm:t>
        <a:bodyPr/>
        <a:lstStyle/>
        <a:p>
          <a:r>
            <a:rPr lang="es-ES" dirty="0"/>
            <a:t>Rigidez y parestesias</a:t>
          </a:r>
        </a:p>
      </dgm:t>
    </dgm:pt>
    <dgm:pt modelId="{1249D297-3B86-4AD6-852A-EFBFFF3B37D8}" type="parTrans" cxnId="{629089E7-EAA3-4DF6-B66A-FFED5A5A3C14}">
      <dgm:prSet/>
      <dgm:spPr/>
      <dgm:t>
        <a:bodyPr/>
        <a:lstStyle/>
        <a:p>
          <a:endParaRPr lang="es-ES"/>
        </a:p>
      </dgm:t>
    </dgm:pt>
    <dgm:pt modelId="{AE701F7C-548A-4E49-AE3E-9D9D711F2802}" type="sibTrans" cxnId="{629089E7-EAA3-4DF6-B66A-FFED5A5A3C14}">
      <dgm:prSet/>
      <dgm:spPr/>
      <dgm:t>
        <a:bodyPr/>
        <a:lstStyle/>
        <a:p>
          <a:endParaRPr lang="es-ES"/>
        </a:p>
      </dgm:t>
    </dgm:pt>
    <dgm:pt modelId="{80A40B77-F635-4886-BD6F-50E2993F3AF7}">
      <dgm:prSet phldrT="[Texto]"/>
      <dgm:spPr/>
      <dgm:t>
        <a:bodyPr/>
        <a:lstStyle/>
        <a:p>
          <a:r>
            <a:rPr lang="es-ES" dirty="0"/>
            <a:t>Taquicardia, fiebre, deterioro cognitivo, dolor abdominal…</a:t>
          </a:r>
        </a:p>
      </dgm:t>
    </dgm:pt>
    <dgm:pt modelId="{A5197627-EDA7-4137-8777-ECC6FC09EBB6}" type="parTrans" cxnId="{7D1A8BF5-4E67-43AC-B2E4-E40C497156D0}">
      <dgm:prSet/>
      <dgm:spPr/>
      <dgm:t>
        <a:bodyPr/>
        <a:lstStyle/>
        <a:p>
          <a:endParaRPr lang="es-ES"/>
        </a:p>
      </dgm:t>
    </dgm:pt>
    <dgm:pt modelId="{F963BE5B-CEA7-4CE1-8F8A-1BAEE389BF70}" type="sibTrans" cxnId="{7D1A8BF5-4E67-43AC-B2E4-E40C497156D0}">
      <dgm:prSet/>
      <dgm:spPr/>
      <dgm:t>
        <a:bodyPr/>
        <a:lstStyle/>
        <a:p>
          <a:endParaRPr lang="es-ES"/>
        </a:p>
      </dgm:t>
    </dgm:pt>
    <dgm:pt modelId="{91F85808-7BBC-4ACC-864E-D2E5917F40A1}">
      <dgm:prSet phldrT="[Texto]"/>
      <dgm:spPr/>
      <dgm:t>
        <a:bodyPr/>
        <a:lstStyle/>
        <a:p>
          <a:r>
            <a:rPr lang="es-ES" dirty="0"/>
            <a:t>Oliguria o anuria</a:t>
          </a:r>
        </a:p>
      </dgm:t>
    </dgm:pt>
    <dgm:pt modelId="{F1309329-C18A-49E4-B0C4-6EF35409FFEA}" type="parTrans" cxnId="{C7AAC01A-05B1-49D0-A126-12EACA08C92B}">
      <dgm:prSet/>
      <dgm:spPr/>
      <dgm:t>
        <a:bodyPr/>
        <a:lstStyle/>
        <a:p>
          <a:endParaRPr lang="es-ES"/>
        </a:p>
      </dgm:t>
    </dgm:pt>
    <dgm:pt modelId="{EFAFBA2B-A522-46CA-BAE1-3E564A7D0300}" type="sibTrans" cxnId="{C7AAC01A-05B1-49D0-A126-12EACA08C92B}">
      <dgm:prSet/>
      <dgm:spPr/>
      <dgm:t>
        <a:bodyPr/>
        <a:lstStyle/>
        <a:p>
          <a:endParaRPr lang="es-ES"/>
        </a:p>
      </dgm:t>
    </dgm:pt>
    <dgm:pt modelId="{DA3DA971-A85A-4CF3-98E6-DFF38503DAB7}" type="pres">
      <dgm:prSet presAssocID="{D1DC0E87-183F-4D36-8FAD-542D5E7CE2D1}" presName="linear" presStyleCnt="0">
        <dgm:presLayoutVars>
          <dgm:animLvl val="lvl"/>
          <dgm:resizeHandles val="exact"/>
        </dgm:presLayoutVars>
      </dgm:prSet>
      <dgm:spPr/>
    </dgm:pt>
    <dgm:pt modelId="{67413C7E-61A8-4A6E-BDE0-D36F3D7184B3}" type="pres">
      <dgm:prSet presAssocID="{1FE66D11-C213-4982-B31C-A14D34048B6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00DE9DB-BBFE-4AC6-94A3-CFF97B74B7DB}" type="pres">
      <dgm:prSet presAssocID="{93CAF2B3-7EC3-4D1A-873A-E4A1992AD73C}" presName="spacer" presStyleCnt="0"/>
      <dgm:spPr/>
    </dgm:pt>
    <dgm:pt modelId="{F3D26E10-E0A7-43FC-ACD7-1B8774051E25}" type="pres">
      <dgm:prSet presAssocID="{64E0D482-23A8-4C5F-93F6-2CD401628BF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7C22E19-F20D-4D8E-91A3-374174374D6B}" type="pres">
      <dgm:prSet presAssocID="{0A401AFF-1D8B-46E9-A78A-001C83E6C232}" presName="spacer" presStyleCnt="0"/>
      <dgm:spPr/>
    </dgm:pt>
    <dgm:pt modelId="{48D6C13E-3FE9-4F53-AB5A-6564FD5F65EC}" type="pres">
      <dgm:prSet presAssocID="{91F85808-7BBC-4ACC-864E-D2E5917F40A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30427D0-9898-4B06-8FFB-26BE906D3ADA}" type="pres">
      <dgm:prSet presAssocID="{EFAFBA2B-A522-46CA-BAE1-3E564A7D0300}" presName="spacer" presStyleCnt="0"/>
      <dgm:spPr/>
    </dgm:pt>
    <dgm:pt modelId="{701278F5-5CFA-4309-95DC-0FCED2840487}" type="pres">
      <dgm:prSet presAssocID="{3B862D69-F44C-417D-9522-1B8D98AEAFD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49E573A5-3D63-4E82-AA2A-E70D18991BFF}" type="pres">
      <dgm:prSet presAssocID="{B1A79BBE-9CAA-4C82-8A9F-52C3989A0618}" presName="spacer" presStyleCnt="0"/>
      <dgm:spPr/>
    </dgm:pt>
    <dgm:pt modelId="{F971E735-F62A-49B0-99FF-625B06717BFD}" type="pres">
      <dgm:prSet presAssocID="{14D94764-37A0-4A0E-BAC0-F866AD8E7DF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F52EE20-74CD-4F9E-B554-1532E2E04A88}" type="pres">
      <dgm:prSet presAssocID="{AE701F7C-548A-4E49-AE3E-9D9D711F2802}" presName="spacer" presStyleCnt="0"/>
      <dgm:spPr/>
    </dgm:pt>
    <dgm:pt modelId="{281A9DD2-4792-4454-B663-CA9D85B6A869}" type="pres">
      <dgm:prSet presAssocID="{80A40B77-F635-4886-BD6F-50E2993F3AF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7AAC01A-05B1-49D0-A126-12EACA08C92B}" srcId="{D1DC0E87-183F-4D36-8FAD-542D5E7CE2D1}" destId="{91F85808-7BBC-4ACC-864E-D2E5917F40A1}" srcOrd="2" destOrd="0" parTransId="{F1309329-C18A-49E4-B0C4-6EF35409FFEA}" sibTransId="{EFAFBA2B-A522-46CA-BAE1-3E564A7D0300}"/>
    <dgm:cxn modelId="{51FF843F-4A26-4E44-A855-56F09F0A1610}" srcId="{D1DC0E87-183F-4D36-8FAD-542D5E7CE2D1}" destId="{1FE66D11-C213-4982-B31C-A14D34048B65}" srcOrd="0" destOrd="0" parTransId="{68893DF8-FFD4-4FBC-A1B4-25F100CA564C}" sibTransId="{93CAF2B3-7EC3-4D1A-873A-E4A1992AD73C}"/>
    <dgm:cxn modelId="{505EE646-180C-48E7-8472-812885A378B5}" type="presOf" srcId="{64E0D482-23A8-4C5F-93F6-2CD401628BF3}" destId="{F3D26E10-E0A7-43FC-ACD7-1B8774051E25}" srcOrd="0" destOrd="0" presId="urn:microsoft.com/office/officeart/2005/8/layout/vList2"/>
    <dgm:cxn modelId="{40EBC547-8368-4D7A-B544-ECCAEB75A041}" type="presOf" srcId="{D1DC0E87-183F-4D36-8FAD-542D5E7CE2D1}" destId="{DA3DA971-A85A-4CF3-98E6-DFF38503DAB7}" srcOrd="0" destOrd="0" presId="urn:microsoft.com/office/officeart/2005/8/layout/vList2"/>
    <dgm:cxn modelId="{AD09C66D-D165-4A82-B8DD-4C39149C723F}" type="presOf" srcId="{80A40B77-F635-4886-BD6F-50E2993F3AF7}" destId="{281A9DD2-4792-4454-B663-CA9D85B6A869}" srcOrd="0" destOrd="0" presId="urn:microsoft.com/office/officeart/2005/8/layout/vList2"/>
    <dgm:cxn modelId="{12DD247A-B263-4DC5-B842-9AA3E625CE4A}" srcId="{D1DC0E87-183F-4D36-8FAD-542D5E7CE2D1}" destId="{3B862D69-F44C-417D-9522-1B8D98AEAFD8}" srcOrd="3" destOrd="0" parTransId="{1A9AFD7F-CC4B-48AF-8878-8CA925B3BCAF}" sibTransId="{B1A79BBE-9CAA-4C82-8A9F-52C3989A0618}"/>
    <dgm:cxn modelId="{7B2CA9AB-C17D-4E3E-AD66-660D3B0111DA}" type="presOf" srcId="{1FE66D11-C213-4982-B31C-A14D34048B65}" destId="{67413C7E-61A8-4A6E-BDE0-D36F3D7184B3}" srcOrd="0" destOrd="0" presId="urn:microsoft.com/office/officeart/2005/8/layout/vList2"/>
    <dgm:cxn modelId="{FE8823C4-F9A4-451F-ACA3-8D20B7C00C0F}" type="presOf" srcId="{91F85808-7BBC-4ACC-864E-D2E5917F40A1}" destId="{48D6C13E-3FE9-4F53-AB5A-6564FD5F65EC}" srcOrd="0" destOrd="0" presId="urn:microsoft.com/office/officeart/2005/8/layout/vList2"/>
    <dgm:cxn modelId="{E480A0C8-9C2E-4D78-BF0F-0B5219A704CB}" srcId="{D1DC0E87-183F-4D36-8FAD-542D5E7CE2D1}" destId="{64E0D482-23A8-4C5F-93F6-2CD401628BF3}" srcOrd="1" destOrd="0" parTransId="{4683C773-45FC-4272-A407-563C10E443E7}" sibTransId="{0A401AFF-1D8B-46E9-A78A-001C83E6C232}"/>
    <dgm:cxn modelId="{878C1ECC-E82A-458B-9C41-D75F9E5EDB5A}" type="presOf" srcId="{14D94764-37A0-4A0E-BAC0-F866AD8E7DF9}" destId="{F971E735-F62A-49B0-99FF-625B06717BFD}" srcOrd="0" destOrd="0" presId="urn:microsoft.com/office/officeart/2005/8/layout/vList2"/>
    <dgm:cxn modelId="{9821F5E6-5D82-4C29-9CC4-AC52D8570494}" type="presOf" srcId="{3B862D69-F44C-417D-9522-1B8D98AEAFD8}" destId="{701278F5-5CFA-4309-95DC-0FCED2840487}" srcOrd="0" destOrd="0" presId="urn:microsoft.com/office/officeart/2005/8/layout/vList2"/>
    <dgm:cxn modelId="{629089E7-EAA3-4DF6-B66A-FFED5A5A3C14}" srcId="{D1DC0E87-183F-4D36-8FAD-542D5E7CE2D1}" destId="{14D94764-37A0-4A0E-BAC0-F866AD8E7DF9}" srcOrd="4" destOrd="0" parTransId="{1249D297-3B86-4AD6-852A-EFBFFF3B37D8}" sibTransId="{AE701F7C-548A-4E49-AE3E-9D9D711F2802}"/>
    <dgm:cxn modelId="{7D1A8BF5-4E67-43AC-B2E4-E40C497156D0}" srcId="{D1DC0E87-183F-4D36-8FAD-542D5E7CE2D1}" destId="{80A40B77-F635-4886-BD6F-50E2993F3AF7}" srcOrd="5" destOrd="0" parTransId="{A5197627-EDA7-4137-8777-ECC6FC09EBB6}" sibTransId="{F963BE5B-CEA7-4CE1-8F8A-1BAEE389BF70}"/>
    <dgm:cxn modelId="{51FFF125-6ADB-4470-9EEC-221F42793E34}" type="presParOf" srcId="{DA3DA971-A85A-4CF3-98E6-DFF38503DAB7}" destId="{67413C7E-61A8-4A6E-BDE0-D36F3D7184B3}" srcOrd="0" destOrd="0" presId="urn:microsoft.com/office/officeart/2005/8/layout/vList2"/>
    <dgm:cxn modelId="{1F422693-97EA-4764-B908-963E946A51E8}" type="presParOf" srcId="{DA3DA971-A85A-4CF3-98E6-DFF38503DAB7}" destId="{900DE9DB-BBFE-4AC6-94A3-CFF97B74B7DB}" srcOrd="1" destOrd="0" presId="urn:microsoft.com/office/officeart/2005/8/layout/vList2"/>
    <dgm:cxn modelId="{98E1CC31-AC8F-497B-ADD8-D1C833E9E3C0}" type="presParOf" srcId="{DA3DA971-A85A-4CF3-98E6-DFF38503DAB7}" destId="{F3D26E10-E0A7-43FC-ACD7-1B8774051E25}" srcOrd="2" destOrd="0" presId="urn:microsoft.com/office/officeart/2005/8/layout/vList2"/>
    <dgm:cxn modelId="{501767D9-BB27-4A95-9267-D2CEBFE60230}" type="presParOf" srcId="{DA3DA971-A85A-4CF3-98E6-DFF38503DAB7}" destId="{37C22E19-F20D-4D8E-91A3-374174374D6B}" srcOrd="3" destOrd="0" presId="urn:microsoft.com/office/officeart/2005/8/layout/vList2"/>
    <dgm:cxn modelId="{74016C9C-1614-40DE-8564-5A7777351DF8}" type="presParOf" srcId="{DA3DA971-A85A-4CF3-98E6-DFF38503DAB7}" destId="{48D6C13E-3FE9-4F53-AB5A-6564FD5F65EC}" srcOrd="4" destOrd="0" presId="urn:microsoft.com/office/officeart/2005/8/layout/vList2"/>
    <dgm:cxn modelId="{AC13720D-3A38-4013-8265-4447371D1744}" type="presParOf" srcId="{DA3DA971-A85A-4CF3-98E6-DFF38503DAB7}" destId="{530427D0-9898-4B06-8FFB-26BE906D3ADA}" srcOrd="5" destOrd="0" presId="urn:microsoft.com/office/officeart/2005/8/layout/vList2"/>
    <dgm:cxn modelId="{5BC1668F-8C5C-495A-9525-1CE055D1D2C2}" type="presParOf" srcId="{DA3DA971-A85A-4CF3-98E6-DFF38503DAB7}" destId="{701278F5-5CFA-4309-95DC-0FCED2840487}" srcOrd="6" destOrd="0" presId="urn:microsoft.com/office/officeart/2005/8/layout/vList2"/>
    <dgm:cxn modelId="{9872A619-9248-49DD-8B3F-2944727C7574}" type="presParOf" srcId="{DA3DA971-A85A-4CF3-98E6-DFF38503DAB7}" destId="{49E573A5-3D63-4E82-AA2A-E70D18991BFF}" srcOrd="7" destOrd="0" presId="urn:microsoft.com/office/officeart/2005/8/layout/vList2"/>
    <dgm:cxn modelId="{5E8FF175-7568-4CA2-B5A1-D1275392ECBE}" type="presParOf" srcId="{DA3DA971-A85A-4CF3-98E6-DFF38503DAB7}" destId="{F971E735-F62A-49B0-99FF-625B06717BFD}" srcOrd="8" destOrd="0" presId="urn:microsoft.com/office/officeart/2005/8/layout/vList2"/>
    <dgm:cxn modelId="{280EC89F-D0EB-4C93-A28B-86EF9D62AD1B}" type="presParOf" srcId="{DA3DA971-A85A-4CF3-98E6-DFF38503DAB7}" destId="{8F52EE20-74CD-4F9E-B554-1532E2E04A88}" srcOrd="9" destOrd="0" presId="urn:microsoft.com/office/officeart/2005/8/layout/vList2"/>
    <dgm:cxn modelId="{6DDECE5B-28FD-410B-BB34-6902A1E5C93E}" type="presParOf" srcId="{DA3DA971-A85A-4CF3-98E6-DFF38503DAB7}" destId="{281A9DD2-4792-4454-B663-CA9D85B6A86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2EA246-AACE-4756-8B36-7EA82D608880}" type="doc">
      <dgm:prSet loTypeId="urn:microsoft.com/office/officeart/2005/8/layout/chart3" loCatId="cycle" qsTypeId="urn:microsoft.com/office/officeart/2005/8/quickstyle/simple3" qsCatId="simple" csTypeId="urn:microsoft.com/office/officeart/2005/8/colors/accent1_2" csCatId="accent1" phldr="1"/>
      <dgm:spPr/>
    </dgm:pt>
    <dgm:pt modelId="{6C35968B-19B8-47A7-951E-EB05A27FBFA3}">
      <dgm:prSet phldrT="[Texto]" custT="1"/>
      <dgm:spPr/>
      <dgm:t>
        <a:bodyPr/>
        <a:lstStyle/>
        <a:p>
          <a:r>
            <a:rPr lang="es-ES" sz="1800" dirty="0"/>
            <a:t>IAM (CK)</a:t>
          </a:r>
        </a:p>
      </dgm:t>
    </dgm:pt>
    <dgm:pt modelId="{648C7C34-AF23-4FF2-902D-77FF4DDBB33C}" type="parTrans" cxnId="{AAC32979-9993-44F7-986C-74B6616639A1}">
      <dgm:prSet/>
      <dgm:spPr/>
      <dgm:t>
        <a:bodyPr/>
        <a:lstStyle/>
        <a:p>
          <a:endParaRPr lang="es-ES"/>
        </a:p>
      </dgm:t>
    </dgm:pt>
    <dgm:pt modelId="{72A6CDB2-72DD-48E0-AC1F-20EA4707C27F}" type="sibTrans" cxnId="{AAC32979-9993-44F7-986C-74B6616639A1}">
      <dgm:prSet/>
      <dgm:spPr/>
      <dgm:t>
        <a:bodyPr/>
        <a:lstStyle/>
        <a:p>
          <a:endParaRPr lang="es-ES"/>
        </a:p>
      </dgm:t>
    </dgm:pt>
    <dgm:pt modelId="{366E89A0-8EED-434D-B7A1-F3B3031B8758}">
      <dgm:prSet phldrT="[Texto]" custT="1"/>
      <dgm:spPr/>
      <dgm:t>
        <a:bodyPr/>
        <a:lstStyle/>
        <a:p>
          <a:r>
            <a:rPr lang="es-ES" sz="1800" dirty="0"/>
            <a:t>Hematuria y hemoglobinuria</a:t>
          </a:r>
        </a:p>
      </dgm:t>
    </dgm:pt>
    <dgm:pt modelId="{F20A1721-8A2A-4C9E-96F4-9DDA38CF2363}" type="parTrans" cxnId="{36F80AA3-C860-4E1D-82D8-5AB0C1A55DFE}">
      <dgm:prSet/>
      <dgm:spPr/>
      <dgm:t>
        <a:bodyPr/>
        <a:lstStyle/>
        <a:p>
          <a:endParaRPr lang="es-ES"/>
        </a:p>
      </dgm:t>
    </dgm:pt>
    <dgm:pt modelId="{99A9450A-3A1B-41E8-A9E6-302C2BF16DBD}" type="sibTrans" cxnId="{36F80AA3-C860-4E1D-82D8-5AB0C1A55DFE}">
      <dgm:prSet/>
      <dgm:spPr/>
      <dgm:t>
        <a:bodyPr/>
        <a:lstStyle/>
        <a:p>
          <a:endParaRPr lang="es-ES"/>
        </a:p>
      </dgm:t>
    </dgm:pt>
    <dgm:pt modelId="{DB0D287C-4F89-4FF8-9C98-21587D48CFD0}">
      <dgm:prSet phldrT="[Texto]" custT="1"/>
      <dgm:spPr/>
      <dgm:t>
        <a:bodyPr/>
        <a:lstStyle/>
        <a:p>
          <a:r>
            <a:rPr lang="es-ES" sz="1800" dirty="0"/>
            <a:t>Miopatía inflamatoria</a:t>
          </a:r>
        </a:p>
      </dgm:t>
    </dgm:pt>
    <dgm:pt modelId="{8B587978-DFF0-49FC-9E21-15E1789D8942}" type="parTrans" cxnId="{9B26F41F-BC0E-4324-A469-4392CFBAFC4E}">
      <dgm:prSet/>
      <dgm:spPr/>
      <dgm:t>
        <a:bodyPr/>
        <a:lstStyle/>
        <a:p>
          <a:endParaRPr lang="es-ES"/>
        </a:p>
      </dgm:t>
    </dgm:pt>
    <dgm:pt modelId="{14E1FD5C-B6FB-41CA-929C-23CA8BDB8B00}" type="sibTrans" cxnId="{9B26F41F-BC0E-4324-A469-4392CFBAFC4E}">
      <dgm:prSet/>
      <dgm:spPr/>
      <dgm:t>
        <a:bodyPr/>
        <a:lstStyle/>
        <a:p>
          <a:endParaRPr lang="es-ES"/>
        </a:p>
      </dgm:t>
    </dgm:pt>
    <dgm:pt modelId="{9EFCA67D-B356-416F-91A6-6E6E2EFEF496}">
      <dgm:prSet phldrT="[Texto]" custT="1"/>
      <dgm:spPr/>
      <dgm:t>
        <a:bodyPr/>
        <a:lstStyle/>
        <a:p>
          <a:r>
            <a:rPr lang="es-ES" sz="1800" dirty="0"/>
            <a:t>Cólico renal</a:t>
          </a:r>
        </a:p>
      </dgm:t>
    </dgm:pt>
    <dgm:pt modelId="{ECCF950B-ACBA-4569-86FE-2043B2AF2E0A}" type="parTrans" cxnId="{57A3EFE7-82DD-42B0-B648-D6887C69453B}">
      <dgm:prSet/>
      <dgm:spPr/>
      <dgm:t>
        <a:bodyPr/>
        <a:lstStyle/>
        <a:p>
          <a:endParaRPr lang="es-ES"/>
        </a:p>
      </dgm:t>
    </dgm:pt>
    <dgm:pt modelId="{EA021570-DA6F-4343-8DAD-B88EA1D74674}" type="sibTrans" cxnId="{57A3EFE7-82DD-42B0-B648-D6887C69453B}">
      <dgm:prSet/>
      <dgm:spPr/>
      <dgm:t>
        <a:bodyPr/>
        <a:lstStyle/>
        <a:p>
          <a:endParaRPr lang="es-ES"/>
        </a:p>
      </dgm:t>
    </dgm:pt>
    <dgm:pt modelId="{EC713E1A-F346-4758-92E3-E5C2C3203D18}" type="pres">
      <dgm:prSet presAssocID="{BE2EA246-AACE-4756-8B36-7EA82D608880}" presName="compositeShape" presStyleCnt="0">
        <dgm:presLayoutVars>
          <dgm:chMax val="7"/>
          <dgm:dir/>
          <dgm:resizeHandles val="exact"/>
        </dgm:presLayoutVars>
      </dgm:prSet>
      <dgm:spPr/>
    </dgm:pt>
    <dgm:pt modelId="{AE8DFCD4-D3AA-426F-92EA-64C9747070F1}" type="pres">
      <dgm:prSet presAssocID="{BE2EA246-AACE-4756-8B36-7EA82D608880}" presName="wedge1" presStyleLbl="node1" presStyleIdx="0" presStyleCnt="4"/>
      <dgm:spPr/>
    </dgm:pt>
    <dgm:pt modelId="{217362E4-877B-46B0-A7A7-28F78EB6795C}" type="pres">
      <dgm:prSet presAssocID="{BE2EA246-AACE-4756-8B36-7EA82D608880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F2B8BC5-C690-4D01-B8DF-CE571AAFC0A1}" type="pres">
      <dgm:prSet presAssocID="{BE2EA246-AACE-4756-8B36-7EA82D608880}" presName="wedge2" presStyleLbl="node1" presStyleIdx="1" presStyleCnt="4"/>
      <dgm:spPr/>
    </dgm:pt>
    <dgm:pt modelId="{091E5512-C37C-425C-B0FB-C91ABB473E1D}" type="pres">
      <dgm:prSet presAssocID="{BE2EA246-AACE-4756-8B36-7EA82D608880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00DA5A9-6949-4C06-9155-AF0384C4D63D}" type="pres">
      <dgm:prSet presAssocID="{BE2EA246-AACE-4756-8B36-7EA82D608880}" presName="wedge3" presStyleLbl="node1" presStyleIdx="2" presStyleCnt="4"/>
      <dgm:spPr/>
    </dgm:pt>
    <dgm:pt modelId="{B14DC11E-A3A2-4409-A8CF-541C0E1FBE4F}" type="pres">
      <dgm:prSet presAssocID="{BE2EA246-AACE-4756-8B36-7EA82D608880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AD1F79-582A-4786-9F4E-A4A65E27B974}" type="pres">
      <dgm:prSet presAssocID="{BE2EA246-AACE-4756-8B36-7EA82D608880}" presName="wedge4" presStyleLbl="node1" presStyleIdx="3" presStyleCnt="4"/>
      <dgm:spPr/>
    </dgm:pt>
    <dgm:pt modelId="{F241E22F-6017-4A59-B7AD-E97B21220C7A}" type="pres">
      <dgm:prSet presAssocID="{BE2EA246-AACE-4756-8B36-7EA82D608880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B26F41F-BC0E-4324-A469-4392CFBAFC4E}" srcId="{BE2EA246-AACE-4756-8B36-7EA82D608880}" destId="{DB0D287C-4F89-4FF8-9C98-21587D48CFD0}" srcOrd="2" destOrd="0" parTransId="{8B587978-DFF0-49FC-9E21-15E1789D8942}" sibTransId="{14E1FD5C-B6FB-41CA-929C-23CA8BDB8B00}"/>
    <dgm:cxn modelId="{53EC4F23-5797-4127-AE1A-724D4FC7083C}" type="presOf" srcId="{9EFCA67D-B356-416F-91A6-6E6E2EFEF496}" destId="{E2AD1F79-582A-4786-9F4E-A4A65E27B974}" srcOrd="0" destOrd="0" presId="urn:microsoft.com/office/officeart/2005/8/layout/chart3"/>
    <dgm:cxn modelId="{37CE5936-5C92-4950-A8FB-2668A4A41FEB}" type="presOf" srcId="{DB0D287C-4F89-4FF8-9C98-21587D48CFD0}" destId="{C00DA5A9-6949-4C06-9155-AF0384C4D63D}" srcOrd="0" destOrd="0" presId="urn:microsoft.com/office/officeart/2005/8/layout/chart3"/>
    <dgm:cxn modelId="{36BE1E4C-3090-44DC-B785-DE04EADAB366}" type="presOf" srcId="{6C35968B-19B8-47A7-951E-EB05A27FBFA3}" destId="{217362E4-877B-46B0-A7A7-28F78EB6795C}" srcOrd="1" destOrd="0" presId="urn:microsoft.com/office/officeart/2005/8/layout/chart3"/>
    <dgm:cxn modelId="{ACCDB777-A8FD-48B9-AB90-2CEE67508924}" type="presOf" srcId="{366E89A0-8EED-434D-B7A1-F3B3031B8758}" destId="{BF2B8BC5-C690-4D01-B8DF-CE571AAFC0A1}" srcOrd="0" destOrd="0" presId="urn:microsoft.com/office/officeart/2005/8/layout/chart3"/>
    <dgm:cxn modelId="{AAC32979-9993-44F7-986C-74B6616639A1}" srcId="{BE2EA246-AACE-4756-8B36-7EA82D608880}" destId="{6C35968B-19B8-47A7-951E-EB05A27FBFA3}" srcOrd="0" destOrd="0" parTransId="{648C7C34-AF23-4FF2-902D-77FF4DDBB33C}" sibTransId="{72A6CDB2-72DD-48E0-AC1F-20EA4707C27F}"/>
    <dgm:cxn modelId="{36F80AA3-C860-4E1D-82D8-5AB0C1A55DFE}" srcId="{BE2EA246-AACE-4756-8B36-7EA82D608880}" destId="{366E89A0-8EED-434D-B7A1-F3B3031B8758}" srcOrd="1" destOrd="0" parTransId="{F20A1721-8A2A-4C9E-96F4-9DDA38CF2363}" sibTransId="{99A9450A-3A1B-41E8-A9E6-302C2BF16DBD}"/>
    <dgm:cxn modelId="{8E9CD3BC-F4FC-41A8-A520-D50D4662BE10}" type="presOf" srcId="{366E89A0-8EED-434D-B7A1-F3B3031B8758}" destId="{091E5512-C37C-425C-B0FB-C91ABB473E1D}" srcOrd="1" destOrd="0" presId="urn:microsoft.com/office/officeart/2005/8/layout/chart3"/>
    <dgm:cxn modelId="{CA44B4C7-C75C-44B7-BFA6-CB02B5AE7262}" type="presOf" srcId="{BE2EA246-AACE-4756-8B36-7EA82D608880}" destId="{EC713E1A-F346-4758-92E3-E5C2C3203D18}" srcOrd="0" destOrd="0" presId="urn:microsoft.com/office/officeart/2005/8/layout/chart3"/>
    <dgm:cxn modelId="{EF252FCB-9B58-4EF6-BF93-1D73D3AA0196}" type="presOf" srcId="{6C35968B-19B8-47A7-951E-EB05A27FBFA3}" destId="{AE8DFCD4-D3AA-426F-92EA-64C9747070F1}" srcOrd="0" destOrd="0" presId="urn:microsoft.com/office/officeart/2005/8/layout/chart3"/>
    <dgm:cxn modelId="{ABE018E4-970C-4D1A-9CB8-3B7C75A9EBC0}" type="presOf" srcId="{9EFCA67D-B356-416F-91A6-6E6E2EFEF496}" destId="{F241E22F-6017-4A59-B7AD-E97B21220C7A}" srcOrd="1" destOrd="0" presId="urn:microsoft.com/office/officeart/2005/8/layout/chart3"/>
    <dgm:cxn modelId="{57A3EFE7-82DD-42B0-B648-D6887C69453B}" srcId="{BE2EA246-AACE-4756-8B36-7EA82D608880}" destId="{9EFCA67D-B356-416F-91A6-6E6E2EFEF496}" srcOrd="3" destOrd="0" parTransId="{ECCF950B-ACBA-4569-86FE-2043B2AF2E0A}" sibTransId="{EA021570-DA6F-4343-8DAD-B88EA1D74674}"/>
    <dgm:cxn modelId="{605B09F2-C12D-48A5-BEE7-C2A143183C92}" type="presOf" srcId="{DB0D287C-4F89-4FF8-9C98-21587D48CFD0}" destId="{B14DC11E-A3A2-4409-A8CF-541C0E1FBE4F}" srcOrd="1" destOrd="0" presId="urn:microsoft.com/office/officeart/2005/8/layout/chart3"/>
    <dgm:cxn modelId="{D47332BB-566B-47ED-B1FD-652021F237C6}" type="presParOf" srcId="{EC713E1A-F346-4758-92E3-E5C2C3203D18}" destId="{AE8DFCD4-D3AA-426F-92EA-64C9747070F1}" srcOrd="0" destOrd="0" presId="urn:microsoft.com/office/officeart/2005/8/layout/chart3"/>
    <dgm:cxn modelId="{7E15FFE1-E568-481C-8DEB-7B70923BC319}" type="presParOf" srcId="{EC713E1A-F346-4758-92E3-E5C2C3203D18}" destId="{217362E4-877B-46B0-A7A7-28F78EB6795C}" srcOrd="1" destOrd="0" presId="urn:microsoft.com/office/officeart/2005/8/layout/chart3"/>
    <dgm:cxn modelId="{F1E43D17-1890-413A-8E52-0E576DF6027F}" type="presParOf" srcId="{EC713E1A-F346-4758-92E3-E5C2C3203D18}" destId="{BF2B8BC5-C690-4D01-B8DF-CE571AAFC0A1}" srcOrd="2" destOrd="0" presId="urn:microsoft.com/office/officeart/2005/8/layout/chart3"/>
    <dgm:cxn modelId="{B5A8DE23-6A2A-4A5A-9498-6E48FD0ADCF5}" type="presParOf" srcId="{EC713E1A-F346-4758-92E3-E5C2C3203D18}" destId="{091E5512-C37C-425C-B0FB-C91ABB473E1D}" srcOrd="3" destOrd="0" presId="urn:microsoft.com/office/officeart/2005/8/layout/chart3"/>
    <dgm:cxn modelId="{DE65C1EF-2732-45AE-8E1E-349319A007D4}" type="presParOf" srcId="{EC713E1A-F346-4758-92E3-E5C2C3203D18}" destId="{C00DA5A9-6949-4C06-9155-AF0384C4D63D}" srcOrd="4" destOrd="0" presId="urn:microsoft.com/office/officeart/2005/8/layout/chart3"/>
    <dgm:cxn modelId="{F7723D88-ED5A-43FF-B13B-4E000114D529}" type="presParOf" srcId="{EC713E1A-F346-4758-92E3-E5C2C3203D18}" destId="{B14DC11E-A3A2-4409-A8CF-541C0E1FBE4F}" srcOrd="5" destOrd="0" presId="urn:microsoft.com/office/officeart/2005/8/layout/chart3"/>
    <dgm:cxn modelId="{7B500D02-54D4-4D2D-A57D-F450E9416BAB}" type="presParOf" srcId="{EC713E1A-F346-4758-92E3-E5C2C3203D18}" destId="{E2AD1F79-582A-4786-9F4E-A4A65E27B974}" srcOrd="6" destOrd="0" presId="urn:microsoft.com/office/officeart/2005/8/layout/chart3"/>
    <dgm:cxn modelId="{B4CA2380-A311-4D3E-B11D-ECD886AB52D0}" type="presParOf" srcId="{EC713E1A-F346-4758-92E3-E5C2C3203D18}" destId="{F241E22F-6017-4A59-B7AD-E97B21220C7A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13C7E-61A8-4A6E-BDE0-D36F3D7184B3}">
      <dsp:nvSpPr>
        <dsp:cNvPr id="0" name=""/>
        <dsp:cNvSpPr/>
      </dsp:nvSpPr>
      <dsp:spPr>
        <a:xfrm>
          <a:off x="0" y="7238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Astenia</a:t>
          </a:r>
        </a:p>
      </dsp:txBody>
      <dsp:txXfrm>
        <a:off x="23417" y="747314"/>
        <a:ext cx="6402734" cy="432866"/>
      </dsp:txXfrm>
    </dsp:sp>
    <dsp:sp modelId="{F3D26E10-E0A7-43FC-ACD7-1B8774051E25}">
      <dsp:nvSpPr>
        <dsp:cNvPr id="0" name=""/>
        <dsp:cNvSpPr/>
      </dsp:nvSpPr>
      <dsp:spPr>
        <a:xfrm>
          <a:off x="0" y="12611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Mioglobinuria</a:t>
          </a:r>
        </a:p>
      </dsp:txBody>
      <dsp:txXfrm>
        <a:off x="23417" y="1284614"/>
        <a:ext cx="6402734" cy="432866"/>
      </dsp:txXfrm>
    </dsp:sp>
    <dsp:sp modelId="{48D6C13E-3FE9-4F53-AB5A-6564FD5F65EC}">
      <dsp:nvSpPr>
        <dsp:cNvPr id="0" name=""/>
        <dsp:cNvSpPr/>
      </dsp:nvSpPr>
      <dsp:spPr>
        <a:xfrm>
          <a:off x="0" y="17984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Oliguria o anuria</a:t>
          </a:r>
        </a:p>
      </dsp:txBody>
      <dsp:txXfrm>
        <a:off x="23417" y="1821914"/>
        <a:ext cx="6402734" cy="432866"/>
      </dsp:txXfrm>
    </dsp:sp>
    <dsp:sp modelId="{701278F5-5CFA-4309-95DC-0FCED2840487}">
      <dsp:nvSpPr>
        <dsp:cNvPr id="0" name=""/>
        <dsp:cNvSpPr/>
      </dsp:nvSpPr>
      <dsp:spPr>
        <a:xfrm>
          <a:off x="0" y="23357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Mialgia</a:t>
          </a:r>
        </a:p>
      </dsp:txBody>
      <dsp:txXfrm>
        <a:off x="23417" y="2359214"/>
        <a:ext cx="6402734" cy="432866"/>
      </dsp:txXfrm>
    </dsp:sp>
    <dsp:sp modelId="{F971E735-F62A-49B0-99FF-625B06717BFD}">
      <dsp:nvSpPr>
        <dsp:cNvPr id="0" name=""/>
        <dsp:cNvSpPr/>
      </dsp:nvSpPr>
      <dsp:spPr>
        <a:xfrm>
          <a:off x="0" y="28730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Rigidez y parestesias</a:t>
          </a:r>
        </a:p>
      </dsp:txBody>
      <dsp:txXfrm>
        <a:off x="23417" y="2896514"/>
        <a:ext cx="6402734" cy="432866"/>
      </dsp:txXfrm>
    </dsp:sp>
    <dsp:sp modelId="{281A9DD2-4792-4454-B663-CA9D85B6A869}">
      <dsp:nvSpPr>
        <dsp:cNvPr id="0" name=""/>
        <dsp:cNvSpPr/>
      </dsp:nvSpPr>
      <dsp:spPr>
        <a:xfrm>
          <a:off x="0" y="3410397"/>
          <a:ext cx="6449568" cy="4797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Taquicardia, fiebre, deterioro cognitivo, dolor abdominal…</a:t>
          </a:r>
        </a:p>
      </dsp:txBody>
      <dsp:txXfrm>
        <a:off x="23417" y="3433814"/>
        <a:ext cx="6402734" cy="4328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8DFCD4-D3AA-426F-92EA-64C9747070F1}">
      <dsp:nvSpPr>
        <dsp:cNvPr id="0" name=""/>
        <dsp:cNvSpPr/>
      </dsp:nvSpPr>
      <dsp:spPr>
        <a:xfrm>
          <a:off x="3410857" y="250615"/>
          <a:ext cx="3379089" cy="3379089"/>
        </a:xfrm>
        <a:prstGeom prst="pie">
          <a:avLst>
            <a:gd name="adj1" fmla="val 16200000"/>
            <a:gd name="adj2" fmla="val 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IAM (CK)</a:t>
          </a:r>
        </a:p>
      </dsp:txBody>
      <dsp:txXfrm>
        <a:off x="5139020" y="875747"/>
        <a:ext cx="1247044" cy="1005681"/>
      </dsp:txXfrm>
    </dsp:sp>
    <dsp:sp modelId="{BF2B8BC5-C690-4D01-B8DF-CE571AAFC0A1}">
      <dsp:nvSpPr>
        <dsp:cNvPr id="0" name=""/>
        <dsp:cNvSpPr/>
      </dsp:nvSpPr>
      <dsp:spPr>
        <a:xfrm>
          <a:off x="3268453" y="393020"/>
          <a:ext cx="3379089" cy="3379089"/>
        </a:xfrm>
        <a:prstGeom prst="pie">
          <a:avLst>
            <a:gd name="adj1" fmla="val 0"/>
            <a:gd name="adj2" fmla="val 54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Hematuria y hemoglobinuria</a:t>
          </a:r>
        </a:p>
      </dsp:txBody>
      <dsp:txXfrm>
        <a:off x="5018338" y="2142905"/>
        <a:ext cx="1247044" cy="1005681"/>
      </dsp:txXfrm>
    </dsp:sp>
    <dsp:sp modelId="{C00DA5A9-6949-4C06-9155-AF0384C4D63D}">
      <dsp:nvSpPr>
        <dsp:cNvPr id="0" name=""/>
        <dsp:cNvSpPr/>
      </dsp:nvSpPr>
      <dsp:spPr>
        <a:xfrm>
          <a:off x="3268453" y="393020"/>
          <a:ext cx="3379089" cy="3379089"/>
        </a:xfrm>
        <a:prstGeom prst="pie">
          <a:avLst>
            <a:gd name="adj1" fmla="val 5400000"/>
            <a:gd name="adj2" fmla="val 108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Miopatía inflamatoria</a:t>
          </a:r>
        </a:p>
      </dsp:txBody>
      <dsp:txXfrm>
        <a:off x="3650612" y="2142905"/>
        <a:ext cx="1247044" cy="1005681"/>
      </dsp:txXfrm>
    </dsp:sp>
    <dsp:sp modelId="{E2AD1F79-582A-4786-9F4E-A4A65E27B974}">
      <dsp:nvSpPr>
        <dsp:cNvPr id="0" name=""/>
        <dsp:cNvSpPr/>
      </dsp:nvSpPr>
      <dsp:spPr>
        <a:xfrm>
          <a:off x="3268453" y="393020"/>
          <a:ext cx="3379089" cy="3379089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shade val="92000"/>
                <a:satMod val="13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0000"/>
                <a:shade val="99000"/>
                <a:sat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Cólico renal</a:t>
          </a:r>
        </a:p>
      </dsp:txBody>
      <dsp:txXfrm>
        <a:off x="3650612" y="1016542"/>
        <a:ext cx="1247044" cy="1005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D2672-CA56-44AB-95D2-0F1D589639B2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9D23D-F968-484F-BD52-B4BD8CBA9C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910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pathophysiology of muscle destruction follows a common pathway. The muscle cell is affected either by direct cell membrane destruction or by energy depletion [9]. Free ionized calcium enters the intracellular space and activates proteases and apoptosis pathways [2]. Production of reactive oxygen species (ROS) leads to mitochondrial dysfunction and ultimately to cell death.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ATPase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pump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dysfunction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accompanied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intracellular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concentration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activating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2Na+/Ca2+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exchanger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correct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ionic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abnormalities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[38].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parallel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intracellular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calcium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activates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proteases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such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phospholipase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A2 (PLA2)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enzyme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destroys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cellular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mitochondrial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membranes</a:t>
            </a:r>
            <a:endParaRPr lang="es-E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9D23D-F968-484F-BD52-B4BD8CBA9CB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42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Hablar de que &gt;65 el 30% se caen una vez al año. &gt;80a 50% se caen.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9D23D-F968-484F-BD52-B4BD8CBA9CB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26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Estudio epidemiológico retrospectivo durante 4 años en Pennsylvania. </a:t>
            </a:r>
          </a:p>
          <a:p>
            <a:r>
              <a:rPr lang="es-ES" dirty="0"/>
              <a:t>Único en focalizar sobre población &gt;65ª. N =167 C</a:t>
            </a:r>
          </a:p>
          <a:p>
            <a:endParaRPr lang="es-ES" dirty="0"/>
          </a:p>
          <a:p>
            <a:r>
              <a:rPr lang="es-ES"/>
              <a:t>MENCIONAR FACTORES DE RIESO RELACIONADOS CON LA CAIDA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9D23D-F968-484F-BD52-B4BD8CBA9CB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46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Producen </a:t>
            </a:r>
            <a:r>
              <a:rPr lang="es-ES" dirty="0" err="1"/>
              <a:t>rbdm</a:t>
            </a:r>
            <a:r>
              <a:rPr lang="es-ES" dirty="0"/>
              <a:t> de manera independiente pero las tasas de incidencia son mayores en presencia de factores coadyuvantes como otros tratamientos </a:t>
            </a:r>
            <a:r>
              <a:rPr lang="es-ES" dirty="0" err="1"/>
              <a:t>miolesivos</a:t>
            </a:r>
            <a:r>
              <a:rPr lang="es-ES" dirty="0"/>
              <a:t> o que incrementen la concentración de estatinas. Pravastatina o fluvastatina son las más seguras.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9D23D-F968-484F-BD52-B4BD8CBA9CB0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32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59D23D-F968-484F-BD52-B4BD8CBA9CB0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1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9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6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8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50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0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4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8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58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D525BB-DA17-4BA0-B3C8-3AC3ABC827E6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15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1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53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50D7EA-0AE4-4307-A2E3-04ADEC39E9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s-ES" dirty="0"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RABDOMIOLISIS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3BFC4C-5120-4E7A-8D90-41E42A3CCA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" dirty="0"/>
              <a:t>Xavier costa hoyo</a:t>
            </a:r>
          </a:p>
          <a:p>
            <a:pPr algn="r"/>
            <a:r>
              <a:rPr lang="es-ES" dirty="0"/>
              <a:t>R1 – hospital de sagunto</a:t>
            </a:r>
          </a:p>
        </p:txBody>
      </p:sp>
    </p:spTree>
    <p:extLst>
      <p:ext uri="{BB962C8B-B14F-4D97-AF65-F5344CB8AC3E}">
        <p14:creationId xmlns:p14="http://schemas.microsoft.com/office/powerpoint/2010/main" val="844687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C86F8-CC6D-4D88-8C8B-4B17164C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89681-4B94-4CA5-8E39-16FDB8008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dirty="0"/>
              <a:t> 1.   AS de </a:t>
            </a:r>
            <a:r>
              <a:rPr lang="es-ES" dirty="0" err="1"/>
              <a:t>Na</a:t>
            </a:r>
            <a:r>
              <a:rPr lang="es-ES" dirty="0"/>
              <a:t>, K, Ca, pH sérico, Mg, glucemia, urea y creatinina; CK y buscar mioglobinuria.</a:t>
            </a:r>
          </a:p>
          <a:p>
            <a:r>
              <a:rPr lang="es-ES" dirty="0"/>
              <a:t>2.    Si tiene fiebre, foco infeccioso</a:t>
            </a:r>
          </a:p>
          <a:p>
            <a:r>
              <a:rPr lang="es-ES" dirty="0"/>
              <a:t>3.    ECG y Ecocardiografía para buscar compromiso del miocardio y evaluar función ventricular izquierda y la tolerancia a la hiperhidratación.</a:t>
            </a:r>
          </a:p>
          <a:p>
            <a:r>
              <a:rPr lang="es-ES" dirty="0"/>
              <a:t>4.    </a:t>
            </a:r>
            <a:r>
              <a:rPr lang="es-ES" dirty="0" err="1"/>
              <a:t>Na</a:t>
            </a:r>
            <a:r>
              <a:rPr lang="es-ES" dirty="0"/>
              <a:t> y K cada 2 horas durante las primeras 24 horas + nivel de glucosa capilar. Luego mediciones en sangre cada 6 horas.</a:t>
            </a:r>
          </a:p>
          <a:p>
            <a:r>
              <a:rPr lang="es-ES" dirty="0"/>
              <a:t>5.    Estimación de diuresis horaria &gt;2 ml/kg/hora (catéter urinario).</a:t>
            </a:r>
          </a:p>
          <a:p>
            <a:r>
              <a:rPr lang="es-ES" dirty="0"/>
              <a:t>6.    Monitorización del pH urinario y densidad urinaria ≤1005.</a:t>
            </a:r>
          </a:p>
          <a:p>
            <a:r>
              <a:rPr lang="es-ES" dirty="0"/>
              <a:t>7.    Evaluar el balance hídrico cada 3 horas.</a:t>
            </a:r>
          </a:p>
        </p:txBody>
      </p:sp>
    </p:spTree>
    <p:extLst>
      <p:ext uri="{BB962C8B-B14F-4D97-AF65-F5344CB8AC3E}">
        <p14:creationId xmlns:p14="http://schemas.microsoft.com/office/powerpoint/2010/main" val="379982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EE17C8-F2FD-40D4-A269-C2999A50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MANEJO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CB4EF4-7FC9-4EC9-92AF-532CBE9F4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Objetivo preservar la función renal y restaurar anormalidades metabólicas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NaCl 0.9% </a:t>
            </a:r>
            <a:r>
              <a:rPr lang="es-E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</a:t>
            </a: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(sin potasio o lactato). Se recomienda comenzar a un ritmo de 1-2 l/h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Bicarbonato 1/6M en rabdomiólisis severa, si hay diuresis eficaz, pH arterial &lt;7,5 y el HCO3 en suero &lt;30mEq/l.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Uso de manitol controvertido por depleción de volumen. Si la diuresis &lt;300ml/h tras fluidoterapia. Evitar en anuria.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Correcciones electrolíticas. Rápida en hiperpotasemia. Evitar gluconato cálcico. Monitorizar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Terapia renal sustitutiva sin modificaciones en mortalidad, emplear únicamente ante refractariedad. 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Zeng X et al.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Continuous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renal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replacement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therapy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(CRRT)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rhabdomyolysis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Cochrane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Database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Rev. 2014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Complicaciones importantes son la coagulación intravascular diseminada y síndromes compartimentales que pueden requerir fasciotomías múltiples precoces</a:t>
            </a:r>
          </a:p>
        </p:txBody>
      </p:sp>
    </p:spTree>
    <p:extLst>
      <p:ext uri="{BB962C8B-B14F-4D97-AF65-F5344CB8AC3E}">
        <p14:creationId xmlns:p14="http://schemas.microsoft.com/office/powerpoint/2010/main" val="3961603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C86F8-CC6D-4D88-8C8B-4B17164C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89681-4B94-4CA5-8E39-16FDB8008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Chavez LO, Leon M,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Einav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S, </a:t>
            </a: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J. 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Beyond muscle destruction: A systematic review of Rhabdomyolysis for Clinical Practice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Critical Care. 2016;20(1)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Devlin, S. (2021). 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Prehospital treatment of rhabdomyolysis in people who fall. Journal of Paramedic Practice, 13(7), 1–6.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doi:10.12968/jpar.2017.13.7.cpd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Cortés R,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Kleinsteuber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K, Vargas CP, de Los Ángeles </a:t>
            </a:r>
            <a:r>
              <a:rPr lang="es-E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Avaria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M. </a:t>
            </a:r>
            <a:r>
              <a:rPr lang="es-E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Rabdomiólisis Metabólica: Actualización</a:t>
            </a:r>
            <a:r>
              <a:rPr lang="es-E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Revista Médica Clínica Las Condes. 2018;29(5):553–9.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Nellist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E., &amp; Lethbridge, K. (2013). </a:t>
            </a:r>
            <a:r>
              <a:rPr lang="en-US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Rhabdomyolysis: an overview for pre-hospital clinicians. Journal of Paramedic Practice, 5(8), 442–446.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doi:10.12968/jpar.2013.5.8.442</a:t>
            </a:r>
            <a:endParaRPr lang="es-E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FA018-44AB-4223-9D9B-AF653DA81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/>
              <a:t> FISIOPATOLOGÍA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/>
              <a:t> CLÍNICA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/>
              <a:t> ETIOLOGÍA Y ESTUDIOS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/>
              <a:t> DIAGNÓSTICO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s-ES" sz="2400" dirty="0"/>
              <a:t> MANEJO</a:t>
            </a:r>
          </a:p>
          <a:p>
            <a:pPr>
              <a:buFont typeface="Wingdings" panose="05000000000000000000" pitchFamily="2" charset="2"/>
              <a:buChar char="q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738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D008ECC-51D4-4E47-80DF-1D22FBBC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61C86F8-CC6D-4D88-8C8B-4B17164C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143" y="1565388"/>
            <a:ext cx="3690257" cy="1450757"/>
          </a:xfrm>
        </p:spPr>
        <p:txBody>
          <a:bodyPr>
            <a:normAutofit/>
          </a:bodyPr>
          <a:lstStyle/>
          <a:p>
            <a:r>
              <a:rPr lang="es-ES" sz="4100" dirty="0"/>
              <a:t>FISIOPATOLOGÍA</a:t>
            </a:r>
          </a:p>
        </p:txBody>
      </p:sp>
      <p:pic>
        <p:nvPicPr>
          <p:cNvPr id="5" name="Marcador de contenido 4" descr="Diagrama&#10;&#10;Descripción generada automáticamente">
            <a:extLst>
              <a:ext uri="{FF2B5EF4-FFF2-40B4-BE49-F238E27FC236}">
                <a16:creationId xmlns:a16="http://schemas.microsoft.com/office/drawing/2014/main" id="{A3B941C8-F5A3-4CEF-B891-DD53ED388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826" y="917134"/>
            <a:ext cx="7258144" cy="450004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EF352D9-7BCC-436E-8520-E9D0BAAA1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9FBCD2-660D-4197-B2C9-79CADE91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998" y="5439322"/>
            <a:ext cx="6909801" cy="367018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Chavez LO, Leon M, </a:t>
            </a:r>
            <a:r>
              <a:rPr lang="en-US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Einav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S, </a:t>
            </a:r>
            <a:r>
              <a:rPr lang="en-US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Varon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J. </a:t>
            </a:r>
            <a:r>
              <a:rPr 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Beyond muscle destruction: A systematic review of Rhabdomyolysis for Clinical Practice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Critical Care. 2016;20(1) </a:t>
            </a:r>
          </a:p>
          <a:p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EBA64A-08C9-4EE7-A7DD-C4309E575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DA644F7-E61C-4BDD-9510-112510F64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9AEF2BD-72C7-4376-B625-1D66C2621C65}"/>
              </a:ext>
            </a:extLst>
          </p:cNvPr>
          <p:cNvSpPr txBox="1"/>
          <p:nvPr/>
        </p:nvSpPr>
        <p:spPr>
          <a:xfrm>
            <a:off x="8156448" y="3429000"/>
            <a:ext cx="3301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FRA por acumulación de radicales libres de oxígeno, peroxidación lipídica y acidosis metabólica</a:t>
            </a:r>
          </a:p>
        </p:txBody>
      </p:sp>
    </p:spTree>
    <p:extLst>
      <p:ext uri="{BB962C8B-B14F-4D97-AF65-F5344CB8AC3E}">
        <p14:creationId xmlns:p14="http://schemas.microsoft.com/office/powerpoint/2010/main" val="2305371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93757-A8CF-4773-B654-D2B1C97B7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 dirty="0"/>
              <a:t>CLÍNICA</a:t>
            </a:r>
            <a:endParaRPr lang="es-ES" dirty="0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1089BED-E0C6-4F5B-B2DB-A69148CF9F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3363224"/>
              </p:ext>
            </p:extLst>
          </p:nvPr>
        </p:nvGraphicFramePr>
        <p:xfrm>
          <a:off x="1688592" y="1457621"/>
          <a:ext cx="6449568" cy="46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684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5746F23-6A4C-4A1F-A0CE-A0C8537D5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67DB8B9B-6097-462C-B802-22F66B727E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9587" y="150915"/>
            <a:ext cx="7447511" cy="603248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9BFE64E-CCE4-4F62-BB14-C7028756C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87CC7517-DC26-4B88-BF95-5D09F3E93E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87C466A-2605-4E25-9E19-8E277E2EA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5D9580F6-1C79-4B63-8053-02FBBC608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2470" y="2703621"/>
            <a:ext cx="4861067" cy="1450757"/>
          </a:xfrm>
        </p:spPr>
        <p:txBody>
          <a:bodyPr/>
          <a:lstStyle/>
          <a:p>
            <a:r>
              <a:rPr lang="es-ES" dirty="0"/>
              <a:t>ETIOLOGÍA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43D037D-3E69-410F-9EF6-C9489D471EDF}"/>
              </a:ext>
            </a:extLst>
          </p:cNvPr>
          <p:cNvSpPr txBox="1"/>
          <p:nvPr/>
        </p:nvSpPr>
        <p:spPr>
          <a:xfrm>
            <a:off x="8362013" y="4624776"/>
            <a:ext cx="3200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Nellist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E., &amp; Lethbridge, K. (2013). </a:t>
            </a:r>
            <a:r>
              <a:rPr 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Rhabdomyolysis: an overview for pre-hospital clinicians. Journal of Paramedic Practice, 5(8), 442–446.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doi:10.12968/jpar.2013.5.8.442</a:t>
            </a:r>
            <a:endParaRPr lang="es-E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4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B4AE371-B26D-4DBF-8149-CD696908A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7048CF-B883-4B82-AD5F-AEE1732C4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6" y="642257"/>
            <a:ext cx="9127386" cy="5226837"/>
          </a:xfrm>
        </p:spPr>
        <p:txBody>
          <a:bodyPr anchor="t">
            <a:normAutofit/>
          </a:bodyPr>
          <a:lstStyle/>
          <a:p>
            <a:r>
              <a:rPr lang="es-ES" sz="3700" dirty="0"/>
              <a:t>Prevalencia en ancianos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E87621-FCD4-4708-96D9-A75AF6A6D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9196" y="4704671"/>
            <a:ext cx="10220548" cy="263370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   </a:t>
            </a:r>
            <a:r>
              <a:rPr lang="en-US" sz="1800" dirty="0" err="1">
                <a:effectLst/>
              </a:rPr>
              <a:t>Caídas</a:t>
            </a:r>
            <a:r>
              <a:rPr lang="en-US" sz="1800" dirty="0">
                <a:effectLst/>
              </a:rPr>
              <a:t> 56,7%, n = 167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</a:rPr>
              <a:t>   </a:t>
            </a:r>
            <a:r>
              <a:rPr lang="en-US" sz="1800" dirty="0" err="1">
                <a:effectLst/>
              </a:rPr>
              <a:t>Incidencia</a:t>
            </a:r>
            <a:r>
              <a:rPr lang="en-US" sz="1800" dirty="0">
                <a:effectLst/>
              </a:rPr>
              <a:t> de FRA 68,9%    </a:t>
            </a:r>
            <a:r>
              <a:rPr lang="en-US" sz="1800" dirty="0" err="1">
                <a:effectLst/>
              </a:rPr>
              <a:t>Mortalidad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acumulada</a:t>
            </a:r>
            <a:r>
              <a:rPr lang="en-US" sz="1800" dirty="0">
                <a:effectLst/>
              </a:rPr>
              <a:t> 21% </a:t>
            </a:r>
          </a:p>
        </p:txBody>
      </p:sp>
      <p:pic>
        <p:nvPicPr>
          <p:cNvPr id="5" name="Marcador de contenido 4" descr="Tabla&#10;&#10;Descripción generada automáticamente">
            <a:extLst>
              <a:ext uri="{FF2B5EF4-FFF2-40B4-BE49-F238E27FC236}">
                <a16:creationId xmlns:a16="http://schemas.microsoft.com/office/drawing/2014/main" id="{DBDEA36B-0E67-44B3-8B02-A905476E9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14" y="2086029"/>
            <a:ext cx="7137457" cy="196418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3F014C3-617F-427C-9D83-18CF91CAB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454972-4818-4E1E-B6E6-B0D2E2723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4C15059-6779-495B-A526-B5A3AF2F556F}"/>
              </a:ext>
            </a:extLst>
          </p:cNvPr>
          <p:cNvSpPr txBox="1"/>
          <p:nvPr/>
        </p:nvSpPr>
        <p:spPr>
          <a:xfrm>
            <a:off x="8229469" y="2209234"/>
            <a:ext cx="375353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ANMOVA. </a:t>
            </a:r>
            <a:r>
              <a:rPr lang="es-ES" sz="1400" i="1" dirty="0"/>
              <a:t>Factores pronósticos de supervivencia en ancianos.</a:t>
            </a:r>
          </a:p>
          <a:p>
            <a:endParaRPr lang="es-ES" sz="1400" dirty="0"/>
          </a:p>
          <a:p>
            <a:r>
              <a:rPr lang="es-ES" sz="1400" dirty="0" err="1"/>
              <a:t>Wongrakpanich</a:t>
            </a:r>
            <a:r>
              <a:rPr lang="es-ES" sz="1400" dirty="0"/>
              <a:t> et al (2018). </a:t>
            </a:r>
            <a:r>
              <a:rPr lang="es-ES" sz="1400" i="1" dirty="0" err="1"/>
              <a:t>The</a:t>
            </a:r>
            <a:r>
              <a:rPr lang="es-ES" sz="1400" i="1" dirty="0"/>
              <a:t> </a:t>
            </a:r>
            <a:r>
              <a:rPr lang="es-ES" sz="1400" i="1" dirty="0" err="1"/>
              <a:t>Study</a:t>
            </a:r>
            <a:r>
              <a:rPr lang="es-ES" sz="1400" i="1" dirty="0"/>
              <a:t> </a:t>
            </a:r>
            <a:r>
              <a:rPr lang="es-ES" sz="1400" i="1" dirty="0" err="1"/>
              <a:t>of</a:t>
            </a:r>
            <a:r>
              <a:rPr lang="es-ES" sz="1400" i="1" dirty="0"/>
              <a:t> </a:t>
            </a:r>
            <a:r>
              <a:rPr lang="es-ES" sz="1400" i="1" dirty="0" err="1"/>
              <a:t>Rhabdomyolysis</a:t>
            </a:r>
            <a:r>
              <a:rPr lang="es-ES" sz="1400" i="1" dirty="0"/>
              <a:t> in </a:t>
            </a:r>
            <a:r>
              <a:rPr lang="es-ES" sz="1400" i="1" dirty="0" err="1"/>
              <a:t>the</a:t>
            </a:r>
            <a:r>
              <a:rPr lang="es-ES" sz="1400" i="1" dirty="0"/>
              <a:t> </a:t>
            </a:r>
            <a:r>
              <a:rPr lang="es-ES" sz="1400" i="1" dirty="0" err="1"/>
              <a:t>Elderly</a:t>
            </a:r>
            <a:r>
              <a:rPr lang="es-ES" sz="1400" i="1" dirty="0"/>
              <a:t>: </a:t>
            </a:r>
            <a:r>
              <a:rPr lang="es-ES" sz="1400" i="1" dirty="0" err="1"/>
              <a:t>An</a:t>
            </a:r>
            <a:r>
              <a:rPr lang="es-ES" sz="1400" i="1" dirty="0"/>
              <a:t> </a:t>
            </a:r>
            <a:r>
              <a:rPr lang="es-ES" sz="1400" i="1" dirty="0" err="1"/>
              <a:t>Epidemiological</a:t>
            </a:r>
            <a:r>
              <a:rPr lang="es-ES" sz="1400" i="1" dirty="0"/>
              <a:t> </a:t>
            </a:r>
            <a:r>
              <a:rPr lang="es-ES" sz="1400" i="1" dirty="0" err="1"/>
              <a:t>Study</a:t>
            </a:r>
            <a:r>
              <a:rPr lang="es-ES" sz="1400" i="1" dirty="0"/>
              <a:t> and Single Center </a:t>
            </a:r>
            <a:r>
              <a:rPr lang="es-ES" sz="1400" i="1" dirty="0" err="1"/>
              <a:t>Experience</a:t>
            </a:r>
            <a:r>
              <a:rPr lang="es-ES" sz="1400" i="1" dirty="0"/>
              <a:t>. </a:t>
            </a:r>
            <a:r>
              <a:rPr lang="es-ES" sz="1400" i="1" dirty="0" err="1"/>
              <a:t>Aging</a:t>
            </a:r>
            <a:r>
              <a:rPr lang="es-ES" sz="1400" i="1" dirty="0"/>
              <a:t> and </a:t>
            </a:r>
            <a:r>
              <a:rPr lang="es-ES" sz="1400" i="1" dirty="0" err="1"/>
              <a:t>Disease</a:t>
            </a:r>
            <a:r>
              <a:rPr lang="es-ES" sz="1400" i="1" dirty="0"/>
              <a:t>, 9(1), 1–. </a:t>
            </a:r>
            <a:r>
              <a:rPr lang="es-ES" sz="1400" dirty="0"/>
              <a:t>doi:10.14336/AD.2017.0304</a:t>
            </a:r>
            <a:endParaRPr lang="en-US" sz="1400" dirty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482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C86F8-CC6D-4D88-8C8B-4B17164C2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978243"/>
            <a:ext cx="10058400" cy="1450757"/>
          </a:xfrm>
        </p:spPr>
        <p:txBody>
          <a:bodyPr/>
          <a:lstStyle/>
          <a:p>
            <a:r>
              <a:rPr lang="es-ES" dirty="0"/>
              <a:t>Sobre las estatinas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189681-4B94-4CA5-8E39-16FDB8008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577840"/>
            <a:ext cx="10058400" cy="4023360"/>
          </a:xfrm>
        </p:spPr>
        <p:txBody>
          <a:bodyPr>
            <a:normAutofit/>
          </a:bodyPr>
          <a:lstStyle/>
          <a:p>
            <a:r>
              <a:rPr lang="en-US" sz="1400" dirty="0" err="1"/>
              <a:t>Sica</a:t>
            </a:r>
            <a:r>
              <a:rPr lang="en-US" sz="1400" dirty="0"/>
              <a:t>, Domenic A.; </a:t>
            </a:r>
            <a:r>
              <a:rPr lang="en-US" sz="1400" dirty="0" err="1"/>
              <a:t>Gehr</a:t>
            </a:r>
            <a:r>
              <a:rPr lang="en-US" sz="1400" dirty="0"/>
              <a:t>, Todd W.B. (2002). </a:t>
            </a:r>
            <a:r>
              <a:rPr lang="en-US" sz="1400" i="1" dirty="0"/>
              <a:t>Rhabdomyolysis and Satin Therapy: Relevance to the Elderly. The American Journal of Geriatric Cardiology, 11(1), 48–55. </a:t>
            </a:r>
            <a:r>
              <a:rPr lang="en-US" sz="1400" dirty="0"/>
              <a:t>doi:10.1111/j.1076-7460.2002.01422.x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801989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14A93-FBFE-4055-90AE-680EBB52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DIAGNÓSTICO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7C2AEF-0A4D-433F-BF06-E0BA9DE9C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82277"/>
            <a:ext cx="10058400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Elevación</a:t>
            </a:r>
            <a:r>
              <a:rPr lang="en-US" sz="2400" dirty="0"/>
              <a:t> de x5 CK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Inicio</a:t>
            </a:r>
            <a:r>
              <a:rPr lang="en-US" sz="2400" dirty="0"/>
              <a:t> a 2-12h </a:t>
            </a:r>
            <a:r>
              <a:rPr lang="en-US" sz="2400" dirty="0" err="1"/>
              <a:t>tras</a:t>
            </a:r>
            <a:r>
              <a:rPr lang="en-US" sz="2400" dirty="0"/>
              <a:t> </a:t>
            </a:r>
            <a:r>
              <a:rPr lang="en-US" sz="2400" dirty="0" err="1"/>
              <a:t>evento</a:t>
            </a:r>
            <a:r>
              <a:rPr lang="en-US" sz="2400" dirty="0"/>
              <a:t> </a:t>
            </a:r>
            <a:r>
              <a:rPr lang="en-US" sz="2400" dirty="0" err="1"/>
              <a:t>lesivo</a:t>
            </a:r>
            <a:r>
              <a:rPr lang="en-US" sz="2400" dirty="0"/>
              <a:t>, </a:t>
            </a:r>
            <a:r>
              <a:rPr lang="en-US" sz="2400" dirty="0" err="1"/>
              <a:t>alcanzando</a:t>
            </a:r>
            <a:r>
              <a:rPr lang="en-US" sz="2400" dirty="0"/>
              <a:t> </a:t>
            </a:r>
            <a:r>
              <a:rPr lang="en-US" sz="2400" dirty="0" err="1"/>
              <a:t>pico</a:t>
            </a:r>
            <a:r>
              <a:rPr lang="en-US" sz="2400" dirty="0"/>
              <a:t> </a:t>
            </a:r>
            <a:r>
              <a:rPr lang="en-US" sz="2400" dirty="0" err="1"/>
              <a:t>máximo</a:t>
            </a:r>
            <a:r>
              <a:rPr lang="en-US" sz="2400" dirty="0"/>
              <a:t> entre 24-72h. </a:t>
            </a:r>
            <a:r>
              <a:rPr lang="en-US" sz="2400" dirty="0" err="1"/>
              <a:t>Recuperación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6-10d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Falsos</a:t>
            </a:r>
            <a:r>
              <a:rPr lang="en-US" sz="2400" dirty="0"/>
              <a:t> </a:t>
            </a:r>
            <a:r>
              <a:rPr lang="en-US" sz="2400" dirty="0" err="1"/>
              <a:t>negativos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tiras</a:t>
            </a:r>
            <a:r>
              <a:rPr lang="en-US" sz="2400" dirty="0"/>
              <a:t> </a:t>
            </a:r>
            <a:r>
              <a:rPr lang="en-US" sz="2400" dirty="0" err="1"/>
              <a:t>reactivas</a:t>
            </a:r>
            <a:r>
              <a:rPr lang="en-US" sz="2400" dirty="0"/>
              <a:t> de </a:t>
            </a:r>
            <a:r>
              <a:rPr lang="en-US" sz="2400" dirty="0" err="1"/>
              <a:t>mioglobinuria</a:t>
            </a:r>
            <a:r>
              <a:rPr lang="en-US" sz="2400" dirty="0"/>
              <a:t> (</a:t>
            </a:r>
            <a:r>
              <a:rPr lang="en-US" sz="2400" dirty="0" err="1"/>
              <a:t>recuperación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6-8h vs. CK). Dx </a:t>
            </a:r>
            <a:r>
              <a:rPr lang="en-US" sz="2400" dirty="0" err="1"/>
              <a:t>diferencial</a:t>
            </a:r>
            <a:r>
              <a:rPr lang="en-US" sz="2400" dirty="0"/>
              <a:t> con hematuria.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199049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F4141-DB38-49A8-9D40-0406C5B1F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200" dirty="0"/>
              <a:t>Diagnóstico diferencial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25AE6A7-3610-44CD-9689-B3082715A3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24454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811827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360</TotalTime>
  <Words>909</Words>
  <Application>Microsoft Office PowerPoint</Application>
  <PresentationFormat>Panorámica</PresentationFormat>
  <Paragraphs>73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Garamond</vt:lpstr>
      <vt:lpstr>Tahoma</vt:lpstr>
      <vt:lpstr>Wingdings</vt:lpstr>
      <vt:lpstr>Retrospección</vt:lpstr>
      <vt:lpstr>RABDOMIOLISIS</vt:lpstr>
      <vt:lpstr>Presentación de PowerPoint</vt:lpstr>
      <vt:lpstr>FISIOPATOLOGÍA</vt:lpstr>
      <vt:lpstr>CLÍNICA</vt:lpstr>
      <vt:lpstr>ETIOLOGÍA</vt:lpstr>
      <vt:lpstr>Prevalencia en ancianos</vt:lpstr>
      <vt:lpstr>Sobre las estatinas</vt:lpstr>
      <vt:lpstr>DIAGNÓSTICO</vt:lpstr>
      <vt:lpstr>Diagnóstico diferencial</vt:lpstr>
      <vt:lpstr>MANEJO</vt:lpstr>
      <vt:lpstr>MANEJO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RABDOMIOLISIS</dc:title>
  <dc:creator>Xavier Costa Hoyo</dc:creator>
  <cp:lastModifiedBy>Xavier Costa Hoyo</cp:lastModifiedBy>
  <cp:revision>36</cp:revision>
  <dcterms:created xsi:type="dcterms:W3CDTF">2022-01-24T17:01:29Z</dcterms:created>
  <dcterms:modified xsi:type="dcterms:W3CDTF">2022-01-25T06:38:02Z</dcterms:modified>
</cp:coreProperties>
</file>