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54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B2597-DA73-48A4-ACD1-CEA34A0114E5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7A748-20C1-4317-8183-77F2AF263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62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7A748-20C1-4317-8183-77F2AF2630F6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83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3284-4903-4EA5-929A-B4BF592A509E}" type="datetime1">
              <a:rPr lang="es-ES" smtClean="0"/>
              <a:t>12/05/2021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071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CC5-5BE7-44DA-9D43-0FD4A4055158}" type="datetime1">
              <a:rPr lang="es-ES" smtClean="0"/>
              <a:t>12/05/2021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26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AD39-F57E-4536-9B1A-68E723E32AD5}" type="datetime1">
              <a:rPr lang="es-ES" smtClean="0"/>
              <a:t>12/05/2021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21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45F5-F962-423B-953A-920408479336}" type="datetime1">
              <a:rPr lang="es-ES" smtClean="0"/>
              <a:t>12/05/2021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89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12B-EB1E-4A56-B60C-748B1655DD75}" type="datetime1">
              <a:rPr lang="es-ES" smtClean="0"/>
              <a:t>12/05/2021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0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49DB-C015-4FE5-8DC9-D986B42902CC}" type="datetime1">
              <a:rPr lang="es-ES" smtClean="0"/>
              <a:t>12/05/2021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17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F046-8B1E-4767-B6A6-67CDBBC88FDB}" type="datetime1">
              <a:rPr lang="es-ES" smtClean="0"/>
              <a:t>12/05/2021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546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2A3B-37EE-45DF-8CB9-669CE7EAD6E2}" type="datetime1">
              <a:rPr lang="es-ES" smtClean="0"/>
              <a:t>12/05/2021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71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4F28-5590-46A4-89C6-96AAED72D2CF}" type="datetime1">
              <a:rPr lang="es-ES" smtClean="0"/>
              <a:t>12/05/2021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37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24E-D148-4CA6-9C7E-29B2B9F540AE}" type="datetime1">
              <a:rPr lang="es-ES" smtClean="0"/>
              <a:t>12/05/2021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62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1A59-DC48-4897-858A-8BC98CB477E6}" type="datetime1">
              <a:rPr lang="es-ES" smtClean="0"/>
              <a:t>12/05/2021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5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56C0-166D-4D46-B622-01E09A85A21F}" type="datetime1">
              <a:rPr lang="es-ES" smtClean="0"/>
              <a:t>12/05/2021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SERVICIO DE PESONAL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50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CARRERA PROFESIONAL</a:t>
            </a:r>
            <a:endParaRPr lang="es-E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367944"/>
            <a:ext cx="7488832" cy="1008111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CON LA ORGANIZACIÓN</a:t>
            </a:r>
            <a:endParaRPr lang="es-E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83568" y="1772816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/>
              <a:t> 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s-ES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15616" y="245950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 startAt="8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Valoración de conocimiento de valenciano </a:t>
            </a:r>
            <a:r>
              <a:rPr lang="es-E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hasta 6 créditos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02703"/>
              </p:ext>
            </p:extLst>
          </p:nvPr>
        </p:nvGraphicFramePr>
        <p:xfrm>
          <a:off x="1407123" y="3068960"/>
          <a:ext cx="6056837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8712"/>
                <a:gridCol w="2018712"/>
                <a:gridCol w="2019413"/>
              </a:tblGrid>
              <a:tr h="2280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A1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 crédito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0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Conocimiento Oral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 créditos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0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B1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Grado Elemental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 créditos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0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B2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 créditos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0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C1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Grado Medio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 créditos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0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Grado Superior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6 créditos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73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367944"/>
            <a:ext cx="7488832" cy="1008111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CON LA ORGANIZACIÓN</a:t>
            </a:r>
            <a:endParaRPr lang="es-E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83568" y="1772816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/>
              <a:t> 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s-ES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83568" y="2564904"/>
            <a:ext cx="730830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Pertenecer a Colegios de Selección y Provisión: </a:t>
            </a:r>
            <a:r>
              <a:rPr lang="es-E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créditos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lvl="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Participación en programas de atención comunitarios (certificado jefe de zona básica).</a:t>
            </a:r>
          </a:p>
          <a:p>
            <a:pPr marL="457200" lvl="0" indent="-457200">
              <a:spcBef>
                <a:spcPts val="1200"/>
              </a:spcBef>
              <a:spcAft>
                <a:spcPts val="600"/>
              </a:spcAft>
              <a:buFont typeface="+mj-lt"/>
            </a:pPr>
            <a:r>
              <a:rPr lang="es-ES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0.25 </a:t>
            </a:r>
            <a:r>
              <a:rPr lang="es-E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créditos por año, máx. 5 créditos</a:t>
            </a:r>
          </a:p>
          <a:p>
            <a:pPr marL="457200" lvl="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11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agradecimiento de los pacientes  MÁX. 3 CRÉDITOS:</a:t>
            </a: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agradecimiento personal del paciente al trabajado: 1 crédito.</a:t>
            </a: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agradecimiento general al servicio: 0.25 créditos</a:t>
            </a:r>
          </a:p>
        </p:txBody>
      </p:sp>
    </p:spTree>
    <p:extLst>
      <p:ext uri="{BB962C8B-B14F-4D97-AF65-F5344CB8AC3E}">
        <p14:creationId xmlns:p14="http://schemas.microsoft.com/office/powerpoint/2010/main" val="210573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367944"/>
            <a:ext cx="7488832" cy="1008111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CON LA ORGANIZACIÓN</a:t>
            </a:r>
            <a:endParaRPr lang="es-E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83568" y="1772816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/>
              <a:t> 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s-ES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83568" y="2564904"/>
            <a:ext cx="730830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12"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asistir a cursos de violencia de género</a:t>
            </a:r>
            <a:r>
              <a:rPr lang="es-E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0.15 créditos adicionales por curso.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12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haber superado el 70% en los logros de objetivos anuales: </a:t>
            </a:r>
            <a:r>
              <a:rPr lang="es-E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0.5 créditos por año que se haya superado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12"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que contribuyan a la mejora asistencial: </a:t>
            </a:r>
            <a:r>
              <a:rPr lang="es-E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 por actividad. </a:t>
            </a: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s-E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09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367944"/>
            <a:ext cx="7488832" cy="1008111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CON LA ORGANIZACIÓN</a:t>
            </a:r>
            <a:endParaRPr lang="es-E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83568" y="1772816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/>
              <a:t> 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s-ES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83568" y="2564904"/>
            <a:ext cx="7308304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E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s-E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MÁXIMA PUNTUACIÓN EN EL  COMPROMISO CON LA ORGANIZACIÓN EN EL PERIODO DE ALARMA DE COVID -19</a:t>
            </a:r>
            <a:r>
              <a:rPr lang="es-E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000" dirty="0"/>
              <a:t>(Resolución de 15/05/2020 de la </a:t>
            </a:r>
            <a:r>
              <a:rPr lang="es-ES" sz="2000" dirty="0" err="1"/>
              <a:t>Consellera</a:t>
            </a:r>
            <a:r>
              <a:rPr lang="es-ES" sz="2000" dirty="0"/>
              <a:t> de Sanidad Universal y Salud Pública),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</a:pPr>
            <a:r>
              <a:rPr lang="es-E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14/03/2020 al 21/06/2020, 100 días. </a:t>
            </a:r>
            <a:r>
              <a:rPr lang="es-ES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crédito</a:t>
            </a:r>
            <a:endParaRPr lang="es-E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ts val="600"/>
              </a:spcBef>
              <a:spcAft>
                <a:spcPts val="1200"/>
              </a:spcAft>
            </a:pPr>
            <a:r>
              <a:rPr lang="es-E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25/10/2020 al 09/05/2021, 197 </a:t>
            </a:r>
            <a:r>
              <a:rPr lang="es-ES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días. 2 créditos</a:t>
            </a:r>
            <a:endParaRPr lang="es-E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es-ES" sz="2000" dirty="0"/>
              <a:t>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Redondeo al alza</a:t>
            </a: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2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66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</a:rPr>
              <a:t>CARRERA PROFESIONAL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Decreto 81/2020 de 24 julio del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Consell</a:t>
            </a: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Orden 09/2014 de 1 de agosto del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Consell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51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</a:rPr>
              <a:t>CARRERA PROFESIONAL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048000" cy="846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Flecha derecha"/>
          <p:cNvSpPr/>
          <p:nvPr/>
        </p:nvSpPr>
        <p:spPr>
          <a:xfrm rot="10800000">
            <a:off x="899592" y="3212976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 rot="10800000">
            <a:off x="1323918" y="4365104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1979712" y="4139788"/>
            <a:ext cx="2455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CARRERA PROFESIONAL</a:t>
            </a:r>
            <a:endParaRPr lang="es-E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764350" y="3252718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  <a:endParaRPr lang="es-E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89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89040" y="-2907704"/>
            <a:ext cx="18288000" cy="1028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61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488832" cy="1008111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chemeClr val="tx2"/>
                </a:solidFill>
              </a:rPr>
              <a:t>EVALUACIÓN DE LA CARRERA PROFESIONAL</a:t>
            </a:r>
            <a:endParaRPr lang="es-ES" sz="2000" b="1" dirty="0">
              <a:solidFill>
                <a:schemeClr val="tx2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200198"/>
              </p:ext>
            </p:extLst>
          </p:nvPr>
        </p:nvGraphicFramePr>
        <p:xfrm>
          <a:off x="467543" y="2492896"/>
          <a:ext cx="8208912" cy="3866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5856"/>
                <a:gridCol w="1571357"/>
                <a:gridCol w="1445171"/>
                <a:gridCol w="1571357"/>
                <a:gridCol w="1445171"/>
              </a:tblGrid>
              <a:tr h="1163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ÁREAS DE EVALUACIÓN</a:t>
                      </a:r>
                      <a:endParaRPr lang="es-E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GRADO 1</a:t>
                      </a:r>
                      <a:endParaRPr lang="es-ES" sz="2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MÍN. 50 CRÉDITOS</a:t>
                      </a:r>
                      <a:endParaRPr lang="es-E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GRADO 2</a:t>
                      </a:r>
                      <a:endParaRPr lang="es-ES" sz="2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MÍN. 55 CRÉDITOS</a:t>
                      </a:r>
                      <a:endParaRPr lang="es-E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GRADO 3</a:t>
                      </a:r>
                      <a:endParaRPr lang="es-ES" sz="2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MÍN. 60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GRADO 4</a:t>
                      </a:r>
                      <a:endParaRPr lang="es-ES" sz="2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MÍN. 65 CRÉDITOS</a:t>
                      </a:r>
                      <a:endParaRPr lang="es-E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ACTIVIDAD ASISTENCIAL</a:t>
                      </a:r>
                      <a:endParaRPr lang="es-E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MÁX. 70 CRÉDITOS</a:t>
                      </a:r>
                      <a:endParaRPr lang="es-E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MÁX. 65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MÁX.60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MÁX. 55 CRÉDITOS</a:t>
                      </a:r>
                      <a:endParaRPr lang="es-E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ADQUISICIÓN CONOCIMIENTOS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MÁX. 10 CRÉDITOS</a:t>
                      </a:r>
                      <a:endParaRPr lang="es-E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MÁX. 10 CRÉDITOS</a:t>
                      </a:r>
                      <a:endParaRPr lang="es-E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MÁX. 5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MÁX. 5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DOCENCIA E INVESTIGACIÓN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MÁX. 10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MÁX. 10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MÁX. 15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MÁX.20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COMPROMISO CON LA ORGANIZACIÓN</a:t>
                      </a:r>
                      <a:endParaRPr lang="es-E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MÁX. 10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MÁX. 15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effectLst/>
                        </a:rPr>
                        <a:t>MÁX.20 CRÉDITOS</a:t>
                      </a:r>
                      <a:endParaRPr lang="es-E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MÁX.20 CRÉDITOS</a:t>
                      </a:r>
                      <a:endParaRPr lang="es-E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488832" cy="1008111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CON LA ORGANIZACIÓN</a:t>
            </a:r>
            <a:endParaRPr lang="es-E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11560" y="2564904"/>
            <a:ext cx="828092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 DE MEJORA DE LA CALIDAD ASISTENCIAL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COMISIONES CLÍNICAS, GRUPOS DE EXPERTOS Y EQUIPOS DE INVESTIGACIÓN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DE CALIDAD Y ACREDITACIÓN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DE PUESTOS DIRECTIVOS, DE JEFATURA, COORDINACIÓN Y SUPERVISIÓN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QUE CONTRIBUYAN DE FORMA EFECTIVA A LA MEJORA DE LA ACTIVIDAD ASISTENCIAL</a:t>
            </a:r>
            <a:endParaRPr lang="es-ES" sz="2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15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488832" cy="1008111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CON LA ORGANIZACIÓN</a:t>
            </a:r>
            <a:endParaRPr lang="es-E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115616" y="2274838"/>
            <a:ext cx="6639852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es-ES" sz="2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PARTICIPACIÓN EN COMISIONES CLÍNICAS, GRUPOS DE EXPERTOS Y EQUIPOS DE INVESTIGACIÓN, GRUPOS DE CALIDAD Y ACREDITACION. </a:t>
            </a: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MÁX. 5 PUNTOS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crédito por año y/ o fracción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es-ES" sz="2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PUESTOS DE DIRECTIVOS Y MANDOS INTERMEDIOS</a:t>
            </a: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MÁX. 5 PUNTOS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0.5 créditos cada 6 meses. Redondeo al alza</a:t>
            </a: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190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488832" cy="1008111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CON LA ORGANIZACIÓN</a:t>
            </a:r>
            <a:endParaRPr lang="es-E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83568" y="1772816"/>
            <a:ext cx="76328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/>
              <a:t> 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2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ACTIVIDADES QUE CONTRIBUYAN A LA MEJORA ASISTENCIAL. 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Asistencia a Congresos y jornadas: </a:t>
            </a: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 créditos por actividad</a:t>
            </a: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Presentación de posters: </a:t>
            </a: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0.5 créditos por poster.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Organizador de congresos o jornadas: </a:t>
            </a: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crédito por actividad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ES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Elaboración </a:t>
            </a: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talleres, charlas, sesiones clínicas, cursos de la propia Unidad o del Servicio de  Prevención de Riesgos Laborales</a:t>
            </a:r>
            <a:r>
              <a:rPr lang="es-ES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	</a:t>
            </a:r>
            <a:r>
              <a:rPr lang="es-ES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0.50 </a:t>
            </a: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créditos por actividad. Máx. 5 </a:t>
            </a:r>
            <a:r>
              <a:rPr lang="es-ES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créditos</a:t>
            </a:r>
            <a:endParaRPr lang="es-ES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45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367944"/>
            <a:ext cx="7488832" cy="1008111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CON LA ORGANIZACIÓN</a:t>
            </a:r>
            <a:endParaRPr lang="es-E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SERVICIO DE PESONAL</a:t>
            </a:r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639852" cy="81926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83568" y="1772816"/>
            <a:ext cx="763284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/>
              <a:t> 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ES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</a:t>
            </a: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asistencia a reuniones en su servicio, sesiones clínicas, cursos, talleres de la propia unidad o del Servicio de Prevención de Riesgos Laborales.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0.25 </a:t>
            </a: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créditos por reunión, máx. 3 créditos</a:t>
            </a:r>
            <a:r>
              <a:rPr lang="es-ES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lvl="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formar parte de equipos de trabajo para la elaboración de protocolos, </a:t>
            </a: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créditos</a:t>
            </a: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lvl="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es-ES" sz="2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 titulaciones: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 grado: 3 créditos.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Postgrado/Máster: 4 créditos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s-ES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827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471</Words>
  <Application>Microsoft Office PowerPoint</Application>
  <PresentationFormat>Presentación en pantalla (4:3)</PresentationFormat>
  <Paragraphs>130</Paragraphs>
  <Slides>13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CARRERA PROFESIONAL</vt:lpstr>
      <vt:lpstr>CARRERA PROFESIONAL</vt:lpstr>
      <vt:lpstr>CARRERA PROFESIONAL</vt:lpstr>
      <vt:lpstr>Presentación de PowerPoint</vt:lpstr>
      <vt:lpstr>EVALUACIÓN DE LA CARRERA PROFESIONAL</vt:lpstr>
      <vt:lpstr>COMPROMISO CON LA ORGANIZACIÓN</vt:lpstr>
      <vt:lpstr>COMPROMISO CON LA ORGANIZACIÓN</vt:lpstr>
      <vt:lpstr>COMPROMISO CON LA ORGANIZACIÓN</vt:lpstr>
      <vt:lpstr>COMPROMISO CON LA ORGANIZACIÓN</vt:lpstr>
      <vt:lpstr>COMPROMISO CON LA ORGANIZACIÓN</vt:lpstr>
      <vt:lpstr>COMPROMISO CON LA ORGANIZACIÓN</vt:lpstr>
      <vt:lpstr>COMPROMISO CON LA ORGANIZACIÓN</vt:lpstr>
      <vt:lpstr>COMPROMISO CON LA ORGANIZACIÓN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CARRERA PROFESIONAL</dc:title>
  <dc:creator>M. NURIA MORILLAS BALLESTER</dc:creator>
  <cp:lastModifiedBy>M. NURIA MORILLAS BALLESTER</cp:lastModifiedBy>
  <cp:revision>18</cp:revision>
  <dcterms:created xsi:type="dcterms:W3CDTF">2021-05-10T13:21:49Z</dcterms:created>
  <dcterms:modified xsi:type="dcterms:W3CDTF">2021-05-12T07:42:15Z</dcterms:modified>
</cp:coreProperties>
</file>