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8" r:id="rId13"/>
    <p:sldId id="269" r:id="rId14"/>
  </p:sldIdLst>
  <p:sldSz cx="10080625" cy="5670550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2F0C726-1166-4AEE-92E2-E265C8FFB84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A8C7EE-005F-41E1-84CB-2DAA2621B7FE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9BC92A-443F-4DEA-A703-E00AAFCD3C5E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5C105E-D963-45D0-80CD-186AC8243228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B1785E-092D-4361-BD38-4384E9C18769}" type="slidenum">
              <a:t>‹Nº›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93974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1295EB4-6491-45B1-8D39-5D83DB5927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33515" y="764282"/>
            <a:ext cx="6704636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8F6D10D-8B45-48F3-969C-4A19B64D5E0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Marcador de encabezado 3">
            <a:extLst>
              <a:ext uri="{FF2B5EF4-FFF2-40B4-BE49-F238E27FC236}">
                <a16:creationId xmlns:a16="http://schemas.microsoft.com/office/drawing/2014/main" id="{58807785-16C0-44ED-B32C-B5EF311EF27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B9D1B2-EB7C-41B5-8492-371057B3EDD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A36293-35C9-4721-AAF2-FD7E61BAF5C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49C3C5-1515-4A23-9BDF-E5C17CDC15C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9FD24FC-896A-4FEA-86E3-F0069AA55FBB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2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20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>
            <a:extLst>
              <a:ext uri="{FF2B5EF4-FFF2-40B4-BE49-F238E27FC236}">
                <a16:creationId xmlns:a16="http://schemas.microsoft.com/office/drawing/2014/main" id="{3F718E5F-396A-4548-B7FE-8A4F7CCF13F3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55A9F4-074C-4B30-B539-CE270F892CC8}" type="slidenum">
              <a:t>1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Marcador de imagen de diapositiva 1">
            <a:extLst>
              <a:ext uri="{FF2B5EF4-FFF2-40B4-BE49-F238E27FC236}">
                <a16:creationId xmlns:a16="http://schemas.microsoft.com/office/drawing/2014/main" id="{A5489ADE-57E9-4D62-906F-86030923E1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Marcador de notas 2">
            <a:extLst>
              <a:ext uri="{FF2B5EF4-FFF2-40B4-BE49-F238E27FC236}">
                <a16:creationId xmlns:a16="http://schemas.microsoft.com/office/drawing/2014/main" id="{85169CEC-FA16-408F-A684-BE3DA5449B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>
            <a:extLst>
              <a:ext uri="{FF2B5EF4-FFF2-40B4-BE49-F238E27FC236}">
                <a16:creationId xmlns:a16="http://schemas.microsoft.com/office/drawing/2014/main" id="{D92B6B8C-3FC7-419B-AB63-D42781B5D955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596EDF6-70F4-4376-90C8-C09072C3B542}" type="slidenum">
              <a:t>2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Marcador de imagen de diapositiva 1">
            <a:extLst>
              <a:ext uri="{FF2B5EF4-FFF2-40B4-BE49-F238E27FC236}">
                <a16:creationId xmlns:a16="http://schemas.microsoft.com/office/drawing/2014/main" id="{6F3C3D8E-14B7-401B-9E65-DD1E174415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Marcador de notas 2">
            <a:extLst>
              <a:ext uri="{FF2B5EF4-FFF2-40B4-BE49-F238E27FC236}">
                <a16:creationId xmlns:a16="http://schemas.microsoft.com/office/drawing/2014/main" id="{29DBF385-0559-4A2B-8FF0-8D3D0778463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>
            <a:extLst>
              <a:ext uri="{FF2B5EF4-FFF2-40B4-BE49-F238E27FC236}">
                <a16:creationId xmlns:a16="http://schemas.microsoft.com/office/drawing/2014/main" id="{FDAD72E7-71EC-4644-8271-D9882788D110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0100FE7-A58B-4E92-B088-DA260B3C4E99}" type="slidenum">
              <a:t>3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Marcador de imagen de diapositiva 1">
            <a:extLst>
              <a:ext uri="{FF2B5EF4-FFF2-40B4-BE49-F238E27FC236}">
                <a16:creationId xmlns:a16="http://schemas.microsoft.com/office/drawing/2014/main" id="{29A4D1D9-D30E-4420-B0FA-44B286BE15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Marcador de notas 2">
            <a:extLst>
              <a:ext uri="{FF2B5EF4-FFF2-40B4-BE49-F238E27FC236}">
                <a16:creationId xmlns:a16="http://schemas.microsoft.com/office/drawing/2014/main" id="{3EF34639-1734-43A4-804C-D05B8E241FD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>
            <a:extLst>
              <a:ext uri="{FF2B5EF4-FFF2-40B4-BE49-F238E27FC236}">
                <a16:creationId xmlns:a16="http://schemas.microsoft.com/office/drawing/2014/main" id="{D1658B87-020C-4EE0-B69B-932C27B29CAD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A95AC5-9746-44AD-814D-89BE84FE5FE8}" type="slidenum">
              <a:t>4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Marcador de imagen de diapositiva 1">
            <a:extLst>
              <a:ext uri="{FF2B5EF4-FFF2-40B4-BE49-F238E27FC236}">
                <a16:creationId xmlns:a16="http://schemas.microsoft.com/office/drawing/2014/main" id="{E4CFB578-4D00-407F-A69E-0849F9F46E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Marcador de notas 2">
            <a:extLst>
              <a:ext uri="{FF2B5EF4-FFF2-40B4-BE49-F238E27FC236}">
                <a16:creationId xmlns:a16="http://schemas.microsoft.com/office/drawing/2014/main" id="{E64F4EC0-3AE6-4484-8C8A-7733257AC83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>
            <a:extLst>
              <a:ext uri="{FF2B5EF4-FFF2-40B4-BE49-F238E27FC236}">
                <a16:creationId xmlns:a16="http://schemas.microsoft.com/office/drawing/2014/main" id="{6FA1B066-1D78-4F67-9EA6-6A0136FFAA89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8B1BD7-8C16-48A4-A591-CF140EB2A046}" type="slidenum">
              <a:t>5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Marcador de imagen de diapositiva 1">
            <a:extLst>
              <a:ext uri="{FF2B5EF4-FFF2-40B4-BE49-F238E27FC236}">
                <a16:creationId xmlns:a16="http://schemas.microsoft.com/office/drawing/2014/main" id="{973432B4-989E-4299-9D38-F32DE021F9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Marcador de notas 2">
            <a:extLst>
              <a:ext uri="{FF2B5EF4-FFF2-40B4-BE49-F238E27FC236}">
                <a16:creationId xmlns:a16="http://schemas.microsoft.com/office/drawing/2014/main" id="{91EFDBDE-97B8-4FFF-BC42-A65F1DFA07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>
            <a:extLst>
              <a:ext uri="{FF2B5EF4-FFF2-40B4-BE49-F238E27FC236}">
                <a16:creationId xmlns:a16="http://schemas.microsoft.com/office/drawing/2014/main" id="{8221D70E-2613-4D48-BD6B-672BEF007027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B24C8A1-A635-401B-B01E-8FA948BD90A2}" type="slidenum">
              <a:t>6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Marcador de imagen de diapositiva 1">
            <a:extLst>
              <a:ext uri="{FF2B5EF4-FFF2-40B4-BE49-F238E27FC236}">
                <a16:creationId xmlns:a16="http://schemas.microsoft.com/office/drawing/2014/main" id="{025DF678-214A-4CD3-B41F-312D2D6B0F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Marcador de notas 2">
            <a:extLst>
              <a:ext uri="{FF2B5EF4-FFF2-40B4-BE49-F238E27FC236}">
                <a16:creationId xmlns:a16="http://schemas.microsoft.com/office/drawing/2014/main" id="{1837CB8B-3534-4931-B9FA-B044FAFD2C6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6">
            <a:extLst>
              <a:ext uri="{FF2B5EF4-FFF2-40B4-BE49-F238E27FC236}">
                <a16:creationId xmlns:a16="http://schemas.microsoft.com/office/drawing/2014/main" id="{F6407517-3FE3-4857-93BB-902C7709FD4E}"/>
              </a:ext>
            </a:extLst>
          </p:cNvPr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9E4915-E18B-43C4-9EB6-025E6F0DFE86}" type="slidenum">
              <a:t>7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Marcador de imagen de diapositiva 1">
            <a:extLst>
              <a:ext uri="{FF2B5EF4-FFF2-40B4-BE49-F238E27FC236}">
                <a16:creationId xmlns:a16="http://schemas.microsoft.com/office/drawing/2014/main" id="{154EE3B9-F8AC-4B83-97EE-DAC70F9377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Marcador de notas 2">
            <a:extLst>
              <a:ext uri="{FF2B5EF4-FFF2-40B4-BE49-F238E27FC236}">
                <a16:creationId xmlns:a16="http://schemas.microsoft.com/office/drawing/2014/main" id="{FF937159-15EA-4A8E-A53B-4E7E3F8BB6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292513"/>
            <a:ext cx="10080625" cy="378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5237541"/>
            <a:ext cx="10080625" cy="549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256" y="627541"/>
            <a:ext cx="8316516" cy="2948686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14" spc="-4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547" y="3684138"/>
            <a:ext cx="8316516" cy="94509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984" cap="all" spc="165" baseline="0">
                <a:solidFill>
                  <a:schemeClr val="tx2"/>
                </a:solidFill>
                <a:latin typeface="+mj-lt"/>
              </a:defRPr>
            </a:lvl1pPr>
            <a:lvl2pPr marL="378013" indent="0" algn="ctr">
              <a:buNone/>
              <a:defRPr sz="1984"/>
            </a:lvl2pPr>
            <a:lvl3pPr marL="756026" indent="0" algn="ctr">
              <a:buNone/>
              <a:defRPr sz="1984"/>
            </a:lvl3pPr>
            <a:lvl4pPr marL="1134039" indent="0" algn="ctr">
              <a:buNone/>
              <a:defRPr sz="1654"/>
            </a:lvl4pPr>
            <a:lvl5pPr marL="1512052" indent="0" algn="ctr">
              <a:buNone/>
              <a:defRPr sz="1654"/>
            </a:lvl5pPr>
            <a:lvl6pPr marL="1890065" indent="0" algn="ctr">
              <a:buNone/>
              <a:defRPr sz="1654"/>
            </a:lvl6pPr>
            <a:lvl7pPr marL="2268078" indent="0" algn="ctr">
              <a:buNone/>
              <a:defRPr sz="1654"/>
            </a:lvl7pPr>
            <a:lvl8pPr marL="2646091" indent="0" algn="ctr">
              <a:buNone/>
              <a:defRPr sz="1654"/>
            </a:lvl8pPr>
            <a:lvl9pPr marL="3024104" indent="0" algn="ctr">
              <a:buNone/>
              <a:defRPr sz="165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B6A32A-5843-4B46-83B4-D6EEDA75B5A3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98519" y="3591348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17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BD36DF-777B-40B5-836A-523D7F50C6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594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5" y="5292513"/>
            <a:ext cx="10078000" cy="378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5237541"/>
            <a:ext cx="10078000" cy="52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7" y="340913"/>
            <a:ext cx="2173635" cy="476258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3" y="340913"/>
            <a:ext cx="6394896" cy="476258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DC2AF9-2BE4-4A1E-95A9-3E5E62CB77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48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88B170-2E2E-410A-B0DA-398D3DE020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670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5" y="5292513"/>
            <a:ext cx="10078000" cy="378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5237541"/>
            <a:ext cx="10078000" cy="52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627541"/>
            <a:ext cx="8316516" cy="2948686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614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3682077"/>
            <a:ext cx="8316516" cy="945092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984" cap="all" spc="165" baseline="0">
                <a:solidFill>
                  <a:schemeClr val="tx2"/>
                </a:solidFill>
                <a:latin typeface="+mj-lt"/>
              </a:defRPr>
            </a:lvl1pPr>
            <a:lvl2pPr marL="378013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2E5577-6713-4CBD-B32D-759B73471147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98519" y="3591348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49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07256" y="236979"/>
            <a:ext cx="8316516" cy="1199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7256" y="1526149"/>
            <a:ext cx="4082653" cy="33267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1119" y="1526149"/>
            <a:ext cx="4082653" cy="332672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98B4E4-F32E-4ED2-A546-DC569A791D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27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7256" y="236979"/>
            <a:ext cx="8316516" cy="1199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1526412"/>
            <a:ext cx="4082653" cy="608796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654" b="0" cap="all" baseline="0">
                <a:solidFill>
                  <a:schemeClr val="tx2"/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7256" y="2135208"/>
            <a:ext cx="4082653" cy="271766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1119" y="1526412"/>
            <a:ext cx="4082653" cy="608796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654" b="0" cap="all" baseline="0">
                <a:solidFill>
                  <a:schemeClr val="tx2"/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1119" y="2135207"/>
            <a:ext cx="4082653" cy="271766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232FE5-D9CD-4F3A-B5E9-C91EF615D1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35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E07697-8800-4A8B-9264-A97D14D412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126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5" y="5292513"/>
            <a:ext cx="10078000" cy="378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5237541"/>
            <a:ext cx="10078000" cy="52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A5D0E9-D737-495A-8224-6EAC3FD234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983797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349287" cy="5670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340423" y="0"/>
            <a:ext cx="52923" cy="5670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23" y="491447"/>
            <a:ext cx="2646164" cy="1890183"/>
          </a:xfrm>
        </p:spPr>
        <p:txBody>
          <a:bodyPr anchor="b">
            <a:normAutofit/>
          </a:bodyPr>
          <a:lstStyle>
            <a:lvl1pPr>
              <a:defRPr sz="2976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9246" y="604859"/>
            <a:ext cx="5367933" cy="43474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023" y="2419435"/>
            <a:ext cx="2646164" cy="279403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240">
                <a:solidFill>
                  <a:srgbClr val="FFFFFF"/>
                </a:solidFill>
              </a:defRPr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4896" y="5341286"/>
            <a:ext cx="2165044" cy="301904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9246" y="5341286"/>
            <a:ext cx="3843238" cy="30190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fld id="{CE041CA7-8786-4201-AD30-C7B140BFD2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565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095397"/>
            <a:ext cx="10078000" cy="1575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064040"/>
            <a:ext cx="10078000" cy="52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7" y="4196207"/>
            <a:ext cx="8362193" cy="680466"/>
          </a:xfrm>
        </p:spPr>
        <p:txBody>
          <a:bodyPr tIns="0" bIns="0" anchor="b">
            <a:noAutofit/>
          </a:bodyPr>
          <a:lstStyle>
            <a:lvl1pPr>
              <a:defRPr sz="2976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10080613" cy="4064040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256" y="4884234"/>
            <a:ext cx="8361878" cy="491448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96"/>
              </a:spcAft>
              <a:buNone/>
              <a:defRPr sz="1240">
                <a:solidFill>
                  <a:srgbClr val="FFFFFF"/>
                </a:solidFill>
              </a:defRPr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2522F9-DBE9-4356-8264-E4E3BB72D1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29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5" y="5292513"/>
            <a:ext cx="10078000" cy="378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5237541"/>
            <a:ext cx="10078000" cy="52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7256" y="236979"/>
            <a:ext cx="8316516" cy="11995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1526148"/>
            <a:ext cx="8316516" cy="33267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7257" y="5341286"/>
            <a:ext cx="2044130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822" y="5341286"/>
            <a:ext cx="3987605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 cap="all" baseline="0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926" y="5341286"/>
            <a:ext cx="1084812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8">
                <a:solidFill>
                  <a:srgbClr val="FFFFFF"/>
                </a:solidFill>
              </a:defRPr>
            </a:lvl1pPr>
          </a:lstStyle>
          <a:p>
            <a:pPr lvl="0"/>
            <a:fld id="{83406F6D-377E-4DAF-8A9F-A2751F6CF81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986840" y="1436940"/>
            <a:ext cx="824091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86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756026" rtl="0" eaLnBrk="1" latinLnBrk="0" hangingPunct="1">
        <a:lnSpc>
          <a:spcPct val="85000"/>
        </a:lnSpc>
        <a:spcBef>
          <a:spcPct val="0"/>
        </a:spcBef>
        <a:buNone/>
        <a:defRPr sz="3969" kern="1200" spc="-4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75603" indent="-75603" algn="l" defTabSz="756026" rtl="0" eaLnBrk="1" latinLnBrk="0" hangingPunct="1">
        <a:lnSpc>
          <a:spcPct val="90000"/>
        </a:lnSpc>
        <a:spcBef>
          <a:spcPts val="992"/>
        </a:spcBef>
        <a:spcAft>
          <a:spcPts val="165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65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17531" indent="-151205" algn="l" defTabSz="756026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sz="14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68736" indent="-151205" algn="l" defTabSz="756026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sz="115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19941" indent="-151205" algn="l" defTabSz="756026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sz="115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71146" indent="-151205" algn="l" defTabSz="756026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sz="115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909480" indent="-189006" algn="l" defTabSz="756026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sz="115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074840" indent="-189006" algn="l" defTabSz="756026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sz="115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40200" indent="-189006" algn="l" defTabSz="756026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sz="115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405560" indent="-189006" algn="l" defTabSz="756026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sz="115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mfyc.es/wp-content/uploads/2017/02/Material-asistente-infecciones-urinarias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ECF94-7F25-43F9-92E1-3B9FE226C4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824" y="891857"/>
            <a:ext cx="9070975" cy="1876425"/>
          </a:xfrm>
        </p:spPr>
        <p:txBody>
          <a:bodyPr>
            <a:normAutofit/>
          </a:bodyPr>
          <a:lstStyle/>
          <a:p>
            <a:pPr lvl="0" algn="ctr"/>
            <a:r>
              <a:rPr lang="en-US" sz="4400" dirty="0"/>
              <a:t>CLAVES SOBRE TRATAMIENTO </a:t>
            </a:r>
            <a:br>
              <a:rPr lang="en-US" sz="4400" dirty="0"/>
            </a:br>
            <a:r>
              <a:rPr lang="en-US" sz="4400" dirty="0"/>
              <a:t>DE PATOLOGÍA DEL TRACTO URINARIO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AF6C67A-C075-47BF-845F-FA89E31A167C}"/>
              </a:ext>
            </a:extLst>
          </p:cNvPr>
          <p:cNvSpPr txBox="1"/>
          <p:nvPr/>
        </p:nvSpPr>
        <p:spPr>
          <a:xfrm>
            <a:off x="4206240" y="3840480"/>
            <a:ext cx="4972488" cy="79876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Paula Espinosa López – R1 MFYC Hospital Sagunto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Sesión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de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Medicina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Interna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12816FF-0408-4AC3-B369-0CBFF6A89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256" y="236979"/>
            <a:ext cx="8316516" cy="1005667"/>
          </a:xfrm>
        </p:spPr>
        <p:txBody>
          <a:bodyPr/>
          <a:lstStyle/>
          <a:p>
            <a:pPr algn="ctr"/>
            <a:r>
              <a:rPr lang="es-ES" sz="3600" dirty="0"/>
              <a:t>PACIENTES CON SDR. CONFUSIONAL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A285A6F-4B38-462D-9562-461967C446E5}"/>
              </a:ext>
            </a:extLst>
          </p:cNvPr>
          <p:cNvSpPr txBox="1"/>
          <p:nvPr/>
        </p:nvSpPr>
        <p:spPr>
          <a:xfrm>
            <a:off x="679327" y="1664677"/>
            <a:ext cx="87219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/>
              <a:t>SOCIEDAD AMERICANA:</a:t>
            </a:r>
          </a:p>
          <a:p>
            <a:pPr marL="285750" indent="-285750">
              <a:buFontTx/>
              <a:buChar char="-"/>
            </a:pPr>
            <a:r>
              <a:rPr lang="es-ES" dirty="0" err="1"/>
              <a:t>Sdr</a:t>
            </a:r>
            <a:r>
              <a:rPr lang="es-ES" dirty="0"/>
              <a:t>. Confusional o caídas en paciente con deterioro cognitivo y/o funcional sin fiebre ni inestabilidad </a:t>
            </a:r>
            <a:r>
              <a:rPr lang="es-ES" dirty="0">
                <a:sym typeface="Wingdings" panose="05000000000000000000" pitchFamily="2" charset="2"/>
              </a:rPr>
              <a:t> buscar otro foco sin tratamiento ATB. </a:t>
            </a:r>
          </a:p>
          <a:p>
            <a:pPr marL="285750" indent="-285750">
              <a:buFontTx/>
              <a:buChar char="-"/>
            </a:pPr>
            <a:r>
              <a:rPr lang="es-ES" dirty="0">
                <a:sym typeface="Wingdings" panose="05000000000000000000" pitchFamily="2" charset="2"/>
              </a:rPr>
              <a:t>En caso de fiebre o inestabilidad  búsqueda de otro foco + </a:t>
            </a:r>
            <a:r>
              <a:rPr lang="es-ES" dirty="0" err="1">
                <a:sym typeface="Wingdings" panose="05000000000000000000" pitchFamily="2" charset="2"/>
              </a:rPr>
              <a:t>tto</a:t>
            </a:r>
            <a:r>
              <a:rPr lang="es-ES" dirty="0">
                <a:sym typeface="Wingdings" panose="05000000000000000000" pitchFamily="2" charset="2"/>
              </a:rPr>
              <a:t> ATB. </a:t>
            </a:r>
          </a:p>
          <a:p>
            <a:pPr marL="285750" indent="-285750">
              <a:buFontTx/>
              <a:buChar char="-"/>
            </a:pPr>
            <a:endParaRPr lang="es-ES" dirty="0">
              <a:sym typeface="Wingdings" panose="05000000000000000000" pitchFamily="2" charset="2"/>
            </a:endParaRPr>
          </a:p>
          <a:p>
            <a:r>
              <a:rPr lang="es-ES" u="sng" dirty="0">
                <a:sym typeface="Wingdings" panose="05000000000000000000" pitchFamily="2" charset="2"/>
              </a:rPr>
              <a:t>SOCIEDAD EUROPEA:</a:t>
            </a:r>
          </a:p>
          <a:p>
            <a:pPr marL="285750" indent="-285750">
              <a:buFontTx/>
              <a:buChar char="-"/>
            </a:pPr>
            <a:r>
              <a:rPr lang="es-ES" dirty="0"/>
              <a:t>No</a:t>
            </a:r>
            <a:r>
              <a:rPr lang="en-US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sz="18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habla</a:t>
            </a:r>
            <a:r>
              <a:rPr lang="en-US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tan claro del </a:t>
            </a:r>
            <a:r>
              <a:rPr lang="en-US" sz="18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síndrome</a:t>
            </a:r>
            <a:r>
              <a:rPr lang="en-US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sz="18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confusional</a:t>
            </a:r>
            <a:r>
              <a:rPr lang="en-US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y las </a:t>
            </a:r>
            <a:r>
              <a:rPr lang="en-US" sz="18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caídas</a:t>
            </a:r>
            <a:r>
              <a:rPr lang="en-US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kern="150" dirty="0"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La </a:t>
            </a:r>
            <a:r>
              <a:rPr lang="en-US" sz="18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tasa</a:t>
            </a:r>
            <a:r>
              <a:rPr lang="en-US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de bacteriuria </a:t>
            </a:r>
            <a:r>
              <a:rPr lang="en-US" sz="18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asintomática</a:t>
            </a:r>
            <a:r>
              <a:rPr lang="en-US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en </a:t>
            </a:r>
            <a:r>
              <a:rPr lang="en-US" sz="18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pacientes</a:t>
            </a:r>
            <a:r>
              <a:rPr lang="en-US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sz="18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institucionalizados</a:t>
            </a:r>
            <a:r>
              <a:rPr lang="en-US" kern="150" dirty="0"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es de 15-50%</a:t>
            </a:r>
          </a:p>
          <a:p>
            <a:pPr marL="285750" indent="-285750">
              <a:buFontTx/>
              <a:buChar char="-"/>
            </a:pPr>
            <a:r>
              <a:rPr lang="en-US" kern="150" dirty="0" err="1"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D</a:t>
            </a:r>
            <a:r>
              <a:rPr lang="en-US" sz="18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iagnóstico</a:t>
            </a:r>
            <a:r>
              <a:rPr lang="en-US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sz="18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diferencial</a:t>
            </a:r>
            <a:r>
              <a:rPr lang="en-US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entre </a:t>
            </a:r>
            <a:r>
              <a:rPr lang="en-US" sz="18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su</a:t>
            </a:r>
            <a:r>
              <a:rPr lang="en-US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sz="18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pluripatología</a:t>
            </a:r>
            <a:r>
              <a:rPr lang="en-US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y la ITU es </a:t>
            </a:r>
            <a:r>
              <a:rPr lang="en-US" sz="18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difícil</a:t>
            </a:r>
            <a:r>
              <a:rPr lang="en-US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, lo que </a:t>
            </a:r>
            <a:r>
              <a:rPr lang="en-US" sz="18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suele</a:t>
            </a:r>
            <a:r>
              <a:rPr lang="en-US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sz="18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llegar</a:t>
            </a:r>
            <a:r>
              <a:rPr lang="en-US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a </a:t>
            </a:r>
            <a:r>
              <a:rPr lang="en-US" sz="18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causar</a:t>
            </a:r>
            <a:r>
              <a:rPr lang="en-US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sz="18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tratamiento</a:t>
            </a:r>
            <a:r>
              <a:rPr lang="en-US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sz="18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innecesario</a:t>
            </a:r>
            <a:r>
              <a:rPr lang="en-US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con ATB.</a:t>
            </a:r>
            <a:endParaRPr lang="es-ES" sz="1800" kern="150" dirty="0"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9345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CFECA6-60D3-46AD-A734-035E74E1E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2" t="27691" r="29992" b="7773"/>
          <a:stretch/>
        </p:blipFill>
        <p:spPr>
          <a:xfrm>
            <a:off x="1412020" y="956233"/>
            <a:ext cx="7107175" cy="406124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1B2092-82ED-46E0-899A-99F4ADB84F2B}"/>
              </a:ext>
            </a:extLst>
          </p:cNvPr>
          <p:cNvSpPr txBox="1"/>
          <p:nvPr/>
        </p:nvSpPr>
        <p:spPr>
          <a:xfrm>
            <a:off x="1172308" y="422031"/>
            <a:ext cx="588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PROTOCOLO HOSPITALARIO SAGUNTO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975DFC-6BBF-4CDB-9DC9-4B12182619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0" t="46307" r="32782" b="19564"/>
          <a:stretch/>
        </p:blipFill>
        <p:spPr>
          <a:xfrm>
            <a:off x="574430" y="1529916"/>
            <a:ext cx="9278067" cy="277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7284A-772B-4A61-B5AD-0C106A720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8" y="277935"/>
            <a:ext cx="9071643" cy="946440"/>
          </a:xfrm>
        </p:spPr>
        <p:txBody>
          <a:bodyPr/>
          <a:lstStyle/>
          <a:p>
            <a:pPr algn="ctr"/>
            <a:r>
              <a:rPr lang="es-ES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57A0ED-0F36-4F8B-8788-6E3C749DA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98" y="1760355"/>
            <a:ext cx="9071643" cy="3761213"/>
          </a:xfrm>
        </p:spPr>
        <p:txBody>
          <a:bodyPr>
            <a:normAutofit/>
          </a:bodyPr>
          <a:lstStyle/>
          <a:p>
            <a:pPr marL="457200" indent="-457200" algn="just">
              <a:buFontTx/>
              <a:buChar char="-"/>
            </a:pPr>
            <a:r>
              <a:rPr lang="es-ES" dirty="0"/>
              <a:t>Es clave la anamnesis para el diagnóstico diferencial de la bacteriuria asintomática vs ITU. </a:t>
            </a:r>
          </a:p>
          <a:p>
            <a:pPr marL="457200" indent="-457200" algn="just">
              <a:buFontTx/>
              <a:buChar char="-"/>
            </a:pPr>
            <a:r>
              <a:rPr lang="es-ES" dirty="0"/>
              <a:t>Hay un gran incremento de las resistencias a ATB por lo que es recomendable minimizar su uso innecesario, para prevenir que siga en aumento. </a:t>
            </a:r>
          </a:p>
          <a:p>
            <a:pPr marL="457200" indent="-457200" algn="just">
              <a:buFontTx/>
              <a:buChar char="-"/>
            </a:pPr>
            <a:r>
              <a:rPr lang="es-ES" dirty="0"/>
              <a:t>La bacteriuria asintomática se trata en embarazadas, profilaxis de cirugía urológica, o de cirugía de columna  y en pacientes en el primer mes post trasplante. </a:t>
            </a:r>
          </a:p>
          <a:p>
            <a:pPr marL="457200" indent="-457200" algn="just">
              <a:buFontTx/>
              <a:buChar char="-"/>
            </a:pPr>
            <a:r>
              <a:rPr lang="es-ES" dirty="0"/>
              <a:t>En pacientes con sonda de corta y larga duración con bacteriuria asintomática, excepto casos claves, y para cambios de la misma, no es necesario el uso de ATB.</a:t>
            </a:r>
          </a:p>
          <a:p>
            <a:pPr marL="457200" indent="-457200" algn="just">
              <a:buFontTx/>
              <a:buChar char="-"/>
            </a:pPr>
            <a:r>
              <a:rPr lang="es-ES" dirty="0"/>
              <a:t>En pacientes con deterioro cognitivo y/o funcional, con bacteriuria asintomática, sin fiebre, se debe buscar otro foco sin tratamiento con ATB. Si hay fiebre o inestabilidad hemodinámica, buscar otro foco + ATB. </a:t>
            </a:r>
          </a:p>
          <a:p>
            <a:pPr marL="457200" indent="-457200" algn="just">
              <a:buFontTx/>
              <a:buChar char="-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9265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70F10-217C-4698-85DE-55722C0BE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BIBLIOGRAFÍA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50B590-5BB6-45F5-A82F-B1C3F1B81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77" y="1526148"/>
            <a:ext cx="8625895" cy="3326723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Tratamiento</a:t>
            </a:r>
            <a:r>
              <a:rPr lang="en-US" sz="1600" dirty="0"/>
              <a:t> </a:t>
            </a:r>
            <a:r>
              <a:rPr lang="en-US" sz="1600" dirty="0" err="1"/>
              <a:t>infecciones</a:t>
            </a:r>
            <a:r>
              <a:rPr lang="en-US" sz="1600" dirty="0"/>
              <a:t> </a:t>
            </a:r>
            <a:r>
              <a:rPr lang="en-US" sz="1600" dirty="0" err="1"/>
              <a:t>tracto</a:t>
            </a:r>
            <a:r>
              <a:rPr lang="en-US" sz="1600" dirty="0"/>
              <a:t> </a:t>
            </a:r>
            <a:r>
              <a:rPr lang="en-US" sz="1600" dirty="0" err="1"/>
              <a:t>urinario</a:t>
            </a:r>
            <a:r>
              <a:rPr lang="en-US" sz="1600" dirty="0"/>
              <a:t>. PROA </a:t>
            </a:r>
            <a:r>
              <a:rPr lang="en-US" sz="1600" dirty="0" err="1"/>
              <a:t>comunitario</a:t>
            </a:r>
            <a:r>
              <a:rPr lang="en-US" sz="1600" dirty="0"/>
              <a:t> </a:t>
            </a:r>
            <a:r>
              <a:rPr lang="en-US" sz="1600" dirty="0" err="1"/>
              <a:t>departamento</a:t>
            </a:r>
            <a:r>
              <a:rPr lang="en-US" sz="1600" dirty="0"/>
              <a:t> </a:t>
            </a:r>
            <a:r>
              <a:rPr lang="en-US" sz="1600" dirty="0" err="1"/>
              <a:t>salud</a:t>
            </a:r>
            <a:r>
              <a:rPr lang="en-US" sz="1600" dirty="0"/>
              <a:t> de Sagunto. </a:t>
            </a:r>
            <a:r>
              <a:rPr lang="en-US" sz="1600" dirty="0" err="1"/>
              <a:t>Dic</a:t>
            </a:r>
            <a:r>
              <a:rPr lang="en-US" sz="1600" dirty="0"/>
              <a:t>. 2021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Infecciones</a:t>
            </a:r>
            <a:r>
              <a:rPr lang="en-US" sz="1600" dirty="0"/>
              <a:t> del </a:t>
            </a:r>
            <a:r>
              <a:rPr lang="en-US" sz="1600" dirty="0" err="1"/>
              <a:t>tracto</a:t>
            </a:r>
            <a:r>
              <a:rPr lang="en-US" sz="1600" dirty="0"/>
              <a:t> </a:t>
            </a:r>
            <a:r>
              <a:rPr lang="en-US" sz="1600" dirty="0" err="1"/>
              <a:t>urinario</a:t>
            </a:r>
            <a:r>
              <a:rPr lang="en-US" sz="1600" dirty="0"/>
              <a:t>. </a:t>
            </a:r>
            <a:r>
              <a:rPr lang="en-US" sz="1600" dirty="0" err="1"/>
              <a:t>Protocolo</a:t>
            </a:r>
            <a:r>
              <a:rPr lang="en-US" sz="1600" dirty="0"/>
              <a:t> </a:t>
            </a:r>
            <a:r>
              <a:rPr lang="en-US" sz="1600" dirty="0" err="1"/>
              <a:t>intrahospitalario</a:t>
            </a:r>
            <a:r>
              <a:rPr lang="en-US" sz="1600" dirty="0"/>
              <a:t> del Hospital de Sagunto. </a:t>
            </a:r>
            <a:r>
              <a:rPr lang="en-US" sz="1600" dirty="0" err="1"/>
              <a:t>Servicio</a:t>
            </a:r>
            <a:r>
              <a:rPr lang="en-US" sz="1600" dirty="0"/>
              <a:t> </a:t>
            </a:r>
            <a:r>
              <a:rPr lang="en-US" sz="1600" dirty="0" err="1"/>
              <a:t>Medicina</a:t>
            </a:r>
            <a:r>
              <a:rPr lang="en-US" sz="1600" dirty="0"/>
              <a:t> interna.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/>
              <a:t> EAU Guidelines. </a:t>
            </a:r>
            <a:r>
              <a:rPr lang="en-US" sz="1600" dirty="0" err="1"/>
              <a:t>Edn</a:t>
            </a:r>
            <a:r>
              <a:rPr lang="en-US" sz="1600" dirty="0"/>
              <a:t>. presented at the EAU Annual Congress Milan Italy 2021. ISBN 978-94-92671-13-4.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600" dirty="0"/>
              <a:t> </a:t>
            </a:r>
            <a:r>
              <a:rPr lang="es-ES" sz="1600" dirty="0" err="1"/>
              <a:t>Nicolle</a:t>
            </a:r>
            <a:r>
              <a:rPr lang="es-ES" sz="1600" dirty="0"/>
              <a:t>, L., Gupta, K., Bradley, S., </a:t>
            </a:r>
            <a:r>
              <a:rPr lang="es-ES" sz="1600" dirty="0" err="1"/>
              <a:t>Colgan</a:t>
            </a:r>
            <a:r>
              <a:rPr lang="es-ES" sz="1600" dirty="0"/>
              <a:t>, R., </a:t>
            </a:r>
            <a:r>
              <a:rPr lang="es-ES" sz="1600" dirty="0" err="1"/>
              <a:t>DeMuri</a:t>
            </a:r>
            <a:r>
              <a:rPr lang="es-ES" sz="1600" dirty="0"/>
              <a:t>, G., </a:t>
            </a:r>
            <a:r>
              <a:rPr lang="es-ES" sz="1600" dirty="0" err="1"/>
              <a:t>Drekonja</a:t>
            </a:r>
            <a:r>
              <a:rPr lang="es-ES" sz="1600" dirty="0"/>
              <a:t>, D., Eckert, L., </a:t>
            </a:r>
            <a:r>
              <a:rPr lang="es-ES" sz="1600" dirty="0" err="1"/>
              <a:t>Geerlings</a:t>
            </a:r>
            <a:r>
              <a:rPr lang="es-ES" sz="1600" dirty="0"/>
              <a:t>, S., </a:t>
            </a:r>
            <a:r>
              <a:rPr lang="es-ES" sz="1600" dirty="0" err="1"/>
              <a:t>Köves</a:t>
            </a:r>
            <a:r>
              <a:rPr lang="es-ES" sz="1600" dirty="0"/>
              <a:t>, B., </a:t>
            </a:r>
            <a:r>
              <a:rPr lang="es-ES" sz="1600" dirty="0" err="1"/>
              <a:t>Hooton</a:t>
            </a:r>
            <a:r>
              <a:rPr lang="es-ES" sz="1600" dirty="0"/>
              <a:t>, T., </a:t>
            </a:r>
            <a:r>
              <a:rPr lang="es-ES" sz="1600" dirty="0" err="1"/>
              <a:t>Juthani-Mehta</a:t>
            </a:r>
            <a:r>
              <a:rPr lang="es-ES" sz="1600" dirty="0"/>
              <a:t>, M., </a:t>
            </a:r>
            <a:r>
              <a:rPr lang="es-ES" sz="1600" dirty="0" err="1"/>
              <a:t>Knight</a:t>
            </a:r>
            <a:r>
              <a:rPr lang="es-ES" sz="1600" dirty="0"/>
              <a:t>, S., Saint, S., </a:t>
            </a:r>
            <a:r>
              <a:rPr lang="es-ES" sz="1600" dirty="0" err="1"/>
              <a:t>Schaeffer</a:t>
            </a:r>
            <a:r>
              <a:rPr lang="es-ES" sz="1600" dirty="0"/>
              <a:t>, A., </a:t>
            </a:r>
            <a:r>
              <a:rPr lang="es-ES" sz="1600" dirty="0" err="1"/>
              <a:t>Trautner</a:t>
            </a:r>
            <a:r>
              <a:rPr lang="es-ES" sz="1600" dirty="0"/>
              <a:t>, B., </a:t>
            </a:r>
            <a:r>
              <a:rPr lang="es-ES" sz="1600" dirty="0" err="1"/>
              <a:t>Wullt</a:t>
            </a:r>
            <a:r>
              <a:rPr lang="es-ES" sz="1600" dirty="0"/>
              <a:t>, B. and </a:t>
            </a:r>
            <a:r>
              <a:rPr lang="es-ES" sz="1600" dirty="0" err="1"/>
              <a:t>Siemieniuk</a:t>
            </a:r>
            <a:r>
              <a:rPr lang="es-ES" sz="1600" dirty="0"/>
              <a:t>, R., 2019. Clinical </a:t>
            </a:r>
            <a:r>
              <a:rPr lang="es-ES" sz="1600" dirty="0" err="1"/>
              <a:t>Practice</a:t>
            </a:r>
            <a:r>
              <a:rPr lang="es-ES" sz="1600" dirty="0"/>
              <a:t> </a:t>
            </a:r>
            <a:r>
              <a:rPr lang="es-ES" sz="1600" dirty="0" err="1"/>
              <a:t>Guideline</a:t>
            </a:r>
            <a:r>
              <a:rPr lang="es-ES" sz="1600" dirty="0"/>
              <a:t> for the Management of </a:t>
            </a:r>
            <a:r>
              <a:rPr lang="es-ES" sz="1600" dirty="0" err="1"/>
              <a:t>Asymptomatic</a:t>
            </a:r>
            <a:r>
              <a:rPr lang="es-ES" sz="1600" dirty="0"/>
              <a:t> Bacteriuria: 2019 </a:t>
            </a:r>
            <a:r>
              <a:rPr lang="es-ES" sz="1600" dirty="0" err="1"/>
              <a:t>Update</a:t>
            </a:r>
            <a:r>
              <a:rPr lang="es-ES" sz="1600" dirty="0"/>
              <a:t> </a:t>
            </a:r>
            <a:r>
              <a:rPr lang="es-ES" sz="1600" dirty="0" err="1"/>
              <a:t>by</a:t>
            </a:r>
            <a:r>
              <a:rPr lang="es-ES" sz="1600" dirty="0"/>
              <a:t> the </a:t>
            </a:r>
            <a:r>
              <a:rPr lang="es-ES" sz="1600" dirty="0" err="1"/>
              <a:t>Infectious</a:t>
            </a:r>
            <a:r>
              <a:rPr lang="es-ES" sz="1600" dirty="0"/>
              <a:t> </a:t>
            </a:r>
            <a:r>
              <a:rPr lang="es-ES" sz="1600" dirty="0" err="1"/>
              <a:t>Diseases</a:t>
            </a:r>
            <a:r>
              <a:rPr lang="es-ES" sz="1600" dirty="0"/>
              <a:t> </a:t>
            </a:r>
            <a:r>
              <a:rPr lang="es-ES" sz="1600" dirty="0" err="1"/>
              <a:t>Society</a:t>
            </a:r>
            <a:r>
              <a:rPr lang="es-ES" sz="1600" dirty="0"/>
              <a:t> of </a:t>
            </a:r>
            <a:r>
              <a:rPr lang="es-ES" sz="1600" dirty="0" err="1"/>
              <a:t>Americaa</a:t>
            </a:r>
            <a:r>
              <a:rPr lang="es-ES" sz="1600" dirty="0"/>
              <a:t>. Clinical </a:t>
            </a:r>
            <a:r>
              <a:rPr lang="es-ES" sz="1600" dirty="0" err="1"/>
              <a:t>Infectious</a:t>
            </a:r>
            <a:r>
              <a:rPr lang="es-ES" sz="1600" dirty="0"/>
              <a:t> </a:t>
            </a:r>
            <a:r>
              <a:rPr lang="es-ES" sz="1600" dirty="0" err="1"/>
              <a:t>Diseases</a:t>
            </a:r>
            <a:r>
              <a:rPr lang="es-ES" sz="16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/>
              <a:t> Semfyc.es. 2022. [online] Available at: </a:t>
            </a:r>
            <a:r>
              <a:rPr lang="en-US" sz="1600" dirty="0">
                <a:hlinkClick r:id="rId2"/>
              </a:rPr>
              <a:t>https://www.semfyc.es/wp-content/uploads/2017/02/Material-asistente-infecciones-urinarias.pdf</a:t>
            </a:r>
            <a:r>
              <a:rPr lang="en-US" sz="16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59833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903AC-6FA5-4C9E-B06C-BD3F59D9C6A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030" y="307365"/>
            <a:ext cx="9072563" cy="947737"/>
          </a:xfrm>
        </p:spPr>
        <p:txBody>
          <a:bodyPr/>
          <a:lstStyle/>
          <a:p>
            <a:pPr lvl="0" algn="ctr"/>
            <a:r>
              <a:rPr lang="en-US" dirty="0"/>
              <a:t>ÍNDICE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77E5E6-89FB-4634-9D80-8707CD1ACEF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4030" y="1561856"/>
            <a:ext cx="9072563" cy="3287713"/>
          </a:xfrm>
        </p:spPr>
        <p:txBody>
          <a:bodyPr/>
          <a:lstStyle/>
          <a:p>
            <a:pPr marL="457200" lvl="0" indent="-457200" algn="just">
              <a:buSzPct val="100000"/>
              <a:buChar char="-"/>
            </a:pPr>
            <a:r>
              <a:rPr lang="en-US" sz="2000" dirty="0"/>
              <a:t>Bacteriuria </a:t>
            </a:r>
            <a:r>
              <a:rPr lang="en-US" sz="2000" dirty="0" err="1"/>
              <a:t>asintomática</a:t>
            </a:r>
            <a:r>
              <a:rPr lang="en-US" sz="2000" dirty="0"/>
              <a:t> y </a:t>
            </a:r>
            <a:r>
              <a:rPr lang="en-US" sz="2000" dirty="0" err="1"/>
              <a:t>cuándo</a:t>
            </a:r>
            <a:r>
              <a:rPr lang="en-US" sz="2000" dirty="0"/>
              <a:t> </a:t>
            </a:r>
            <a:r>
              <a:rPr lang="en-US" sz="2000" dirty="0" err="1"/>
              <a:t>tratarla</a:t>
            </a:r>
            <a:r>
              <a:rPr lang="en-US" sz="2000" dirty="0"/>
              <a:t>.</a:t>
            </a:r>
          </a:p>
          <a:p>
            <a:pPr marL="699128" lvl="1" indent="-457200" algn="just">
              <a:buSzPct val="100000"/>
              <a:buChar char="-"/>
            </a:pPr>
            <a:r>
              <a:rPr lang="en-US" sz="1834" dirty="0" err="1"/>
              <a:t>Embarazadas</a:t>
            </a:r>
            <a:r>
              <a:rPr lang="en-US" sz="1834" dirty="0"/>
              <a:t> y sus </a:t>
            </a:r>
            <a:r>
              <a:rPr lang="en-US" sz="1834" dirty="0" err="1"/>
              <a:t>cambios</a:t>
            </a:r>
            <a:r>
              <a:rPr lang="en-US" sz="1834" dirty="0"/>
              <a:t> en </a:t>
            </a:r>
            <a:r>
              <a:rPr lang="en-US" sz="1834" dirty="0" err="1"/>
              <a:t>el</a:t>
            </a:r>
            <a:r>
              <a:rPr lang="en-US" sz="1834" dirty="0"/>
              <a:t> </a:t>
            </a:r>
            <a:r>
              <a:rPr lang="en-US" sz="1834" dirty="0" err="1"/>
              <a:t>tratamiento</a:t>
            </a:r>
            <a:endParaRPr lang="en-US" sz="1834" dirty="0"/>
          </a:p>
          <a:p>
            <a:pPr marL="457200" indent="-457200" algn="just">
              <a:buFont typeface="Calibri" panose="020F0502020204030204" pitchFamily="34" charset="0"/>
              <a:buChar char="-"/>
            </a:pPr>
            <a:r>
              <a:rPr lang="en-US" sz="2000" dirty="0" err="1"/>
              <a:t>Tratamiento</a:t>
            </a:r>
            <a:r>
              <a:rPr lang="en-US" sz="2000" dirty="0"/>
              <a:t> ATB en </a:t>
            </a:r>
            <a:r>
              <a:rPr lang="en-US" sz="2000" dirty="0" err="1"/>
              <a:t>pacientes</a:t>
            </a:r>
            <a:r>
              <a:rPr lang="en-US" sz="2000" dirty="0"/>
              <a:t> con </a:t>
            </a:r>
            <a:r>
              <a:rPr lang="en-US" sz="2000" dirty="0" err="1"/>
              <a:t>sonda</a:t>
            </a:r>
            <a:endParaRPr lang="en-US" sz="2000" dirty="0"/>
          </a:p>
          <a:p>
            <a:pPr marL="699128" lvl="1" indent="-457200" algn="just">
              <a:buFont typeface="Calibri" panose="020F0502020204030204" pitchFamily="34" charset="0"/>
              <a:buChar char="-"/>
            </a:pPr>
            <a:r>
              <a:rPr lang="en-US" sz="1834" dirty="0" err="1"/>
              <a:t>Pacientes</a:t>
            </a:r>
            <a:r>
              <a:rPr lang="en-US" sz="1834" dirty="0"/>
              <a:t> </a:t>
            </a:r>
            <a:r>
              <a:rPr lang="en-US" sz="1834" dirty="0" err="1"/>
              <a:t>portadores</a:t>
            </a:r>
            <a:r>
              <a:rPr lang="en-US" sz="1834" dirty="0"/>
              <a:t> de </a:t>
            </a:r>
            <a:r>
              <a:rPr lang="en-US" sz="1834" dirty="0" err="1"/>
              <a:t>sonda</a:t>
            </a:r>
            <a:r>
              <a:rPr lang="en-US" sz="1834" dirty="0"/>
              <a:t> </a:t>
            </a:r>
            <a:r>
              <a:rPr lang="en-US" sz="1834" dirty="0" err="1"/>
              <a:t>corta</a:t>
            </a:r>
            <a:r>
              <a:rPr lang="en-US" sz="1834" dirty="0"/>
              <a:t> </a:t>
            </a:r>
            <a:r>
              <a:rPr lang="en-US" sz="1834" dirty="0" err="1"/>
              <a:t>duración</a:t>
            </a:r>
            <a:endParaRPr lang="en-US" sz="1834" dirty="0"/>
          </a:p>
          <a:p>
            <a:pPr marL="699128" lvl="1" indent="-457200" algn="just">
              <a:buFont typeface="Calibri" panose="020F0502020204030204" pitchFamily="34" charset="0"/>
              <a:buChar char="-"/>
            </a:pPr>
            <a:r>
              <a:rPr lang="en-US" sz="1834" dirty="0" err="1"/>
              <a:t>Pacientes</a:t>
            </a:r>
            <a:r>
              <a:rPr lang="en-US" sz="1834" dirty="0"/>
              <a:t> con </a:t>
            </a:r>
            <a:r>
              <a:rPr lang="en-US" sz="1834" dirty="0" err="1"/>
              <a:t>sondaje</a:t>
            </a:r>
            <a:r>
              <a:rPr lang="en-US" sz="1834" dirty="0"/>
              <a:t> </a:t>
            </a:r>
            <a:r>
              <a:rPr lang="en-US" sz="1834" dirty="0" err="1"/>
              <a:t>permanente</a:t>
            </a:r>
            <a:endParaRPr lang="en-US" sz="1834" dirty="0"/>
          </a:p>
          <a:p>
            <a:pPr marL="699128" lvl="1" indent="-457200" algn="just">
              <a:buFont typeface="Calibri" panose="020F0502020204030204" pitchFamily="34" charset="0"/>
              <a:buChar char="-"/>
            </a:pPr>
            <a:r>
              <a:rPr lang="en-US" sz="1834" dirty="0"/>
              <a:t>ATB en </a:t>
            </a:r>
            <a:r>
              <a:rPr lang="en-US" sz="1834" dirty="0" err="1"/>
              <a:t>cambios</a:t>
            </a:r>
            <a:r>
              <a:rPr lang="en-US" sz="1834" dirty="0"/>
              <a:t> de </a:t>
            </a:r>
            <a:r>
              <a:rPr lang="en-US" sz="1834" dirty="0" err="1"/>
              <a:t>sonda</a:t>
            </a:r>
            <a:endParaRPr lang="en-US" sz="1834" dirty="0"/>
          </a:p>
          <a:p>
            <a:pPr marL="457200" lvl="0" indent="-457200" algn="just">
              <a:buSzPct val="100000"/>
              <a:buChar char="-"/>
            </a:pPr>
            <a:r>
              <a:rPr lang="en-US" sz="2000" dirty="0" err="1"/>
              <a:t>Pacientes</a:t>
            </a:r>
            <a:r>
              <a:rPr lang="en-US" sz="2000" dirty="0"/>
              <a:t> con </a:t>
            </a:r>
            <a:r>
              <a:rPr lang="en-US" sz="2000" dirty="0" err="1"/>
              <a:t>deterioro</a:t>
            </a:r>
            <a:r>
              <a:rPr lang="en-US" sz="2000" dirty="0"/>
              <a:t> </a:t>
            </a:r>
            <a:r>
              <a:rPr lang="en-US" sz="2000" dirty="0" err="1"/>
              <a:t>cognitivo</a:t>
            </a:r>
            <a:r>
              <a:rPr lang="en-US" sz="2000" dirty="0"/>
              <a:t> y </a:t>
            </a:r>
            <a:r>
              <a:rPr lang="en-US" sz="2000" dirty="0" err="1"/>
              <a:t>sdr</a:t>
            </a:r>
            <a:r>
              <a:rPr lang="en-US" sz="2000" dirty="0"/>
              <a:t>. </a:t>
            </a:r>
            <a:r>
              <a:rPr lang="en-US" sz="2000" dirty="0" err="1"/>
              <a:t>Confusional</a:t>
            </a:r>
            <a:r>
              <a:rPr lang="en-US" sz="2000" dirty="0"/>
              <a:t> o </a:t>
            </a:r>
            <a:r>
              <a:rPr lang="en-US" sz="2000" dirty="0" err="1"/>
              <a:t>caídas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F731FD6-4B6E-46B7-88E9-AF341EE142A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518" t="45414" r="34980" b="19097"/>
          <a:stretch>
            <a:fillRect/>
          </a:stretch>
        </p:blipFill>
        <p:spPr>
          <a:xfrm>
            <a:off x="530132" y="365760"/>
            <a:ext cx="9020354" cy="28346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CCA5A00-50EC-45C5-A7E9-99AA10C958DC}"/>
              </a:ext>
            </a:extLst>
          </p:cNvPr>
          <p:cNvSpPr txBox="1"/>
          <p:nvPr/>
        </p:nvSpPr>
        <p:spPr>
          <a:xfrm>
            <a:off x="596700" y="3532683"/>
            <a:ext cx="8321040" cy="1772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DEFINICIÓN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:</a:t>
            </a:r>
          </a:p>
          <a:p>
            <a:pPr marL="285750" marR="0" lvl="0" indent="-28575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sng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Mujer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: </a:t>
            </a: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dos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tomas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consecutivas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de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muestra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de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orina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&gt;100.000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Unidades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Formadoras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de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Colonias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(UFC) de 1 o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más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especies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de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bacterias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, </a:t>
            </a: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sin </a:t>
            </a:r>
            <a:r>
              <a:rPr lang="en-US" sz="1600" b="1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presencia</a:t>
            </a: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de </a:t>
            </a:r>
            <a:r>
              <a:rPr lang="en-US" sz="1600" b="1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signos</a:t>
            </a: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o </a:t>
            </a:r>
            <a:r>
              <a:rPr lang="en-US" sz="1600" b="1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síntomas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.</a:t>
            </a:r>
          </a:p>
          <a:p>
            <a:pPr marL="285750" marR="0" lvl="0" indent="-28575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sng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Hombre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, </a:t>
            </a: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un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recuento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&gt; o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igual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a 100.000 UFC en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orina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del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chorro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medio, </a:t>
            </a: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sin </a:t>
            </a:r>
            <a:r>
              <a:rPr lang="en-US" sz="1600" b="1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presencia</a:t>
            </a: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de </a:t>
            </a:r>
            <a:r>
              <a:rPr lang="en-US" sz="1600" b="1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signos</a:t>
            </a: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o </a:t>
            </a:r>
            <a:r>
              <a:rPr lang="en-US" sz="1600" b="1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síntomas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.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3342B101-1D21-490A-9B4A-4C1619F322A7}"/>
              </a:ext>
            </a:extLst>
          </p:cNvPr>
          <p:cNvSpPr/>
          <p:nvPr/>
        </p:nvSpPr>
        <p:spPr>
          <a:xfrm>
            <a:off x="4025700" y="2716234"/>
            <a:ext cx="1463040" cy="640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noFill/>
          <a:ln w="38157" cap="flat">
            <a:solidFill>
              <a:srgbClr val="2A6099"/>
            </a:solidFill>
            <a:prstDash val="solid"/>
            <a:miter/>
          </a:ln>
        </p:spPr>
        <p:txBody>
          <a:bodyPr vert="horz" wrap="none" lIns="109078" tIns="64081" rIns="109078" bIns="64081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DD690-9D4E-4FE3-B9B1-46B7F52CB5E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dirty="0"/>
              <a:t>¿Se </a:t>
            </a:r>
            <a:r>
              <a:rPr lang="en-US" dirty="0" err="1"/>
              <a:t>trata</a:t>
            </a:r>
            <a:r>
              <a:rPr lang="en-US" dirty="0"/>
              <a:t>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04F37C-5B66-4B14-8CE5-DA96DBDD4F8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9888" y="1675196"/>
            <a:ext cx="8316516" cy="3326723"/>
          </a:xfrm>
        </p:spPr>
        <p:txBody>
          <a:bodyPr>
            <a:normAutofit lnSpcReduction="10000"/>
          </a:bodyPr>
          <a:lstStyle/>
          <a:p>
            <a:pPr lvl="0" algn="ctr">
              <a:lnSpc>
                <a:spcPct val="90000"/>
              </a:lnSpc>
            </a:pPr>
            <a:r>
              <a:rPr lang="en-US" sz="1600" b="1" dirty="0"/>
              <a:t>Escherichia coli</a:t>
            </a:r>
            <a:r>
              <a:rPr lang="en-US" sz="1600" dirty="0"/>
              <a:t> </a:t>
            </a:r>
            <a:r>
              <a:rPr lang="en-US" sz="1600" dirty="0" err="1"/>
              <a:t>suele</a:t>
            </a:r>
            <a:r>
              <a:rPr lang="en-US" sz="1600" dirty="0"/>
              <a:t> ser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patógeno</a:t>
            </a:r>
            <a:r>
              <a:rPr lang="en-US" sz="1600" dirty="0"/>
              <a:t> </a:t>
            </a:r>
            <a:r>
              <a:rPr lang="en-US" sz="1600" dirty="0" err="1"/>
              <a:t>más</a:t>
            </a:r>
            <a:r>
              <a:rPr lang="en-US" sz="1600" dirty="0"/>
              <a:t> </a:t>
            </a:r>
            <a:r>
              <a:rPr lang="en-US" sz="1600" dirty="0" err="1"/>
              <a:t>frecuentemente</a:t>
            </a:r>
            <a:r>
              <a:rPr lang="en-US" sz="1600" dirty="0"/>
              <a:t> </a:t>
            </a:r>
            <a:r>
              <a:rPr lang="en-US" sz="1600" dirty="0" err="1"/>
              <a:t>aislado</a:t>
            </a:r>
            <a:r>
              <a:rPr lang="en-US" sz="1600" dirty="0"/>
              <a:t>.</a:t>
            </a:r>
          </a:p>
          <a:p>
            <a:pPr lvl="0" algn="ctr">
              <a:lnSpc>
                <a:spcPct val="90000"/>
              </a:lnSpc>
            </a:pPr>
            <a:endParaRPr lang="en-US" sz="1600" dirty="0"/>
          </a:p>
          <a:p>
            <a:pPr lvl="0" algn="just">
              <a:lnSpc>
                <a:spcPct val="90000"/>
              </a:lnSpc>
            </a:pPr>
            <a:r>
              <a:rPr lang="en-US" sz="1600" dirty="0" err="1"/>
              <a:t>Año</a:t>
            </a:r>
            <a:r>
              <a:rPr lang="en-US" sz="1600" dirty="0"/>
              <a:t> 2020 en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Departamento</a:t>
            </a:r>
            <a:r>
              <a:rPr lang="en-US" sz="1600" dirty="0"/>
              <a:t> de Sagunto (</a:t>
            </a:r>
            <a:r>
              <a:rPr lang="en-US" sz="1600" dirty="0" err="1"/>
              <a:t>ámbito</a:t>
            </a:r>
            <a:r>
              <a:rPr lang="en-US" sz="1600" dirty="0"/>
              <a:t> </a:t>
            </a:r>
            <a:r>
              <a:rPr lang="en-US" sz="1600" dirty="0" err="1"/>
              <a:t>Atención</a:t>
            </a:r>
            <a:r>
              <a:rPr lang="en-US" sz="1600" dirty="0"/>
              <a:t> Primaria), de los </a:t>
            </a:r>
            <a:r>
              <a:rPr lang="en-US" sz="1600" dirty="0" err="1"/>
              <a:t>cultivos</a:t>
            </a:r>
            <a:r>
              <a:rPr lang="en-US" sz="1600" dirty="0"/>
              <a:t> </a:t>
            </a:r>
            <a:r>
              <a:rPr lang="en-US" sz="1600" dirty="0" err="1"/>
              <a:t>recogidos</a:t>
            </a:r>
            <a:r>
              <a:rPr lang="en-US" sz="1600" dirty="0"/>
              <a:t>:</a:t>
            </a:r>
          </a:p>
          <a:p>
            <a:pPr marL="285750" lvl="0" indent="-285750" algn="just">
              <a:lnSpc>
                <a:spcPct val="90000"/>
              </a:lnSpc>
              <a:buSzPct val="100000"/>
              <a:buChar char="-"/>
            </a:pPr>
            <a:r>
              <a:rPr lang="en-US" sz="1600" dirty="0"/>
              <a:t>61,8% </a:t>
            </a:r>
            <a:r>
              <a:rPr lang="en-US" sz="1600" dirty="0" err="1"/>
              <a:t>positivos</a:t>
            </a:r>
            <a:r>
              <a:rPr lang="en-US" sz="1600" dirty="0"/>
              <a:t> para Escherichia coli (8,9% BLEA * , 91,1 % NO BLEA)</a:t>
            </a:r>
          </a:p>
          <a:p>
            <a:pPr marL="285750" lvl="0" indent="-285750" algn="just">
              <a:lnSpc>
                <a:spcPct val="90000"/>
              </a:lnSpc>
              <a:buSzPct val="100000"/>
              <a:buChar char="-"/>
            </a:pPr>
            <a:r>
              <a:rPr lang="en-US" sz="1600" dirty="0"/>
              <a:t>14,9% </a:t>
            </a:r>
            <a:r>
              <a:rPr lang="en-US" sz="1600" dirty="0" err="1"/>
              <a:t>positivos</a:t>
            </a:r>
            <a:r>
              <a:rPr lang="en-US" sz="1600" dirty="0"/>
              <a:t> para Klebsiella pneumoniae (13,5% BLEE)</a:t>
            </a:r>
          </a:p>
          <a:p>
            <a:pPr marL="285750" lvl="0" indent="-285750" algn="just">
              <a:lnSpc>
                <a:spcPct val="90000"/>
              </a:lnSpc>
              <a:buSzPct val="100000"/>
              <a:buChar char="-"/>
            </a:pPr>
            <a:r>
              <a:rPr lang="en-US" sz="1600" dirty="0"/>
              <a:t>7,1% </a:t>
            </a:r>
            <a:r>
              <a:rPr lang="en-US" sz="1600" dirty="0" err="1"/>
              <a:t>positivos</a:t>
            </a:r>
            <a:r>
              <a:rPr lang="en-US" sz="1600" dirty="0"/>
              <a:t> para Enterococcus faecalis</a:t>
            </a:r>
          </a:p>
          <a:p>
            <a:pPr marL="285750" lvl="0" indent="-285750" algn="just">
              <a:lnSpc>
                <a:spcPct val="90000"/>
              </a:lnSpc>
              <a:buSzPct val="100000"/>
              <a:buChar char="-"/>
            </a:pPr>
            <a:r>
              <a:rPr lang="en-US" sz="1600" dirty="0"/>
              <a:t>3,4% </a:t>
            </a:r>
            <a:r>
              <a:rPr lang="en-US" sz="1600" dirty="0" err="1"/>
              <a:t>positivos</a:t>
            </a:r>
            <a:r>
              <a:rPr lang="en-US" sz="1600" dirty="0"/>
              <a:t> para Proteus </a:t>
            </a:r>
            <a:r>
              <a:rPr lang="en-US" sz="1600" dirty="0" err="1"/>
              <a:t>mirabillis</a:t>
            </a:r>
            <a:r>
              <a:rPr lang="en-US" sz="1600" dirty="0"/>
              <a:t> y </a:t>
            </a:r>
            <a:r>
              <a:rPr lang="en-US" sz="1600" dirty="0" err="1"/>
              <a:t>otros</a:t>
            </a:r>
            <a:r>
              <a:rPr lang="en-US" sz="1600" dirty="0"/>
              <a:t> </a:t>
            </a:r>
            <a:r>
              <a:rPr lang="en-US" sz="1600" dirty="0" err="1"/>
              <a:t>bacilos</a:t>
            </a:r>
            <a:r>
              <a:rPr lang="en-US" sz="1600" dirty="0"/>
              <a:t> Gram </a:t>
            </a:r>
            <a:r>
              <a:rPr lang="en-US" sz="1600" dirty="0" err="1"/>
              <a:t>negativos</a:t>
            </a:r>
            <a:r>
              <a:rPr lang="en-US" sz="1600" dirty="0"/>
              <a:t>.</a:t>
            </a:r>
          </a:p>
          <a:p>
            <a:pPr lvl="0" algn="just">
              <a:lnSpc>
                <a:spcPct val="90000"/>
              </a:lnSpc>
            </a:pPr>
            <a:endParaRPr lang="es-ES" sz="1050" dirty="0"/>
          </a:p>
          <a:p>
            <a:pPr lvl="0" algn="just">
              <a:lnSpc>
                <a:spcPct val="90000"/>
              </a:lnSpc>
            </a:pPr>
            <a:r>
              <a:rPr lang="es-ES" sz="1600" dirty="0"/>
              <a:t>Además en pacientes institucionalizados, las muestras de cursadas en 2020 muestran unas cifras muy elevadas de resistencias (26,8% E. </a:t>
            </a:r>
            <a:r>
              <a:rPr lang="es-ES" sz="1600" dirty="0" err="1"/>
              <a:t>coli</a:t>
            </a:r>
            <a:r>
              <a:rPr lang="es-ES" sz="1600" dirty="0"/>
              <a:t> BLEA; 40% K. pneumoniae BLEA) </a:t>
            </a:r>
            <a:endParaRPr lang="en-US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C7A676-9140-4A64-87F9-452A647D4C8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40455" t="25197" r="39585" b="50600"/>
          <a:stretch>
            <a:fillRect/>
          </a:stretch>
        </p:blipFill>
        <p:spPr>
          <a:xfrm>
            <a:off x="7532184" y="127277"/>
            <a:ext cx="2548441" cy="17373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B19463D-1352-4342-A066-68B376F1973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3287" t="20689" r="21374" b="13179"/>
          <a:stretch>
            <a:fillRect/>
          </a:stretch>
        </p:blipFill>
        <p:spPr>
          <a:xfrm>
            <a:off x="274320" y="182880"/>
            <a:ext cx="7890842" cy="53035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5AE49CC-7C82-4136-801B-D0BA30FB95FD}"/>
              </a:ext>
            </a:extLst>
          </p:cNvPr>
          <p:cNvSpPr txBox="1"/>
          <p:nvPr/>
        </p:nvSpPr>
        <p:spPr>
          <a:xfrm>
            <a:off x="6675120" y="1920239"/>
            <a:ext cx="3277772" cy="20382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Patrón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de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resistencias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varía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según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regiones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geográficas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. 14.635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muestras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orina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en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el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año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2020 en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Dpto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8.189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muestras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de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Atención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Primaria,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- 1.442 (17,6%)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fueron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sz="1200" b="1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positivos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.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- 296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muestras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contaminadas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(3,6%)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- 6.451 URC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fueron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sz="1200" b="1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negativos</a:t>
            </a:r>
            <a:r>
              <a:rPr lang="en-US" sz="12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(78,8%).</a:t>
            </a: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Muchas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muestras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procedían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de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infecciones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recurrentes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y/o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recidivas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A6A4C11C-6C38-448C-9EE6-CDF4AEC0D1C0}"/>
              </a:ext>
            </a:extLst>
          </p:cNvPr>
          <p:cNvSpPr/>
          <p:nvPr/>
        </p:nvSpPr>
        <p:spPr>
          <a:xfrm>
            <a:off x="2560320" y="731520"/>
            <a:ext cx="274320" cy="8229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38157" cap="flat">
            <a:solidFill>
              <a:srgbClr val="3465A4"/>
            </a:solidFill>
            <a:prstDash val="solid"/>
            <a:miter/>
          </a:ln>
        </p:spPr>
        <p:txBody>
          <a:bodyPr vert="horz" wrap="non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21E6AE7D-B7B1-4444-BED8-AF2040A80ED8}"/>
              </a:ext>
            </a:extLst>
          </p:cNvPr>
          <p:cNvSpPr/>
          <p:nvPr/>
        </p:nvSpPr>
        <p:spPr>
          <a:xfrm>
            <a:off x="4389120" y="731520"/>
            <a:ext cx="274320" cy="8229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38157" cap="flat">
            <a:solidFill>
              <a:srgbClr val="3465A4"/>
            </a:solidFill>
            <a:prstDash val="solid"/>
            <a:miter/>
          </a:ln>
        </p:spPr>
        <p:txBody>
          <a:bodyPr vert="horz" wrap="non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9898E685-DDB4-4E4B-B70D-475D85C53EDA}"/>
              </a:ext>
            </a:extLst>
          </p:cNvPr>
          <p:cNvSpPr/>
          <p:nvPr/>
        </p:nvSpPr>
        <p:spPr>
          <a:xfrm>
            <a:off x="5212080" y="731520"/>
            <a:ext cx="274320" cy="8229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38157" cap="flat">
            <a:solidFill>
              <a:srgbClr val="3465A4"/>
            </a:solidFill>
            <a:prstDash val="solid"/>
            <a:miter/>
          </a:ln>
        </p:spPr>
        <p:txBody>
          <a:bodyPr vert="horz" wrap="non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73A7E8D8-2BF7-4E66-8B61-CA544B46F650}"/>
              </a:ext>
            </a:extLst>
          </p:cNvPr>
          <p:cNvSpPr/>
          <p:nvPr/>
        </p:nvSpPr>
        <p:spPr>
          <a:xfrm>
            <a:off x="6675120" y="548640"/>
            <a:ext cx="1371600" cy="10058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38157" cap="flat">
            <a:solidFill>
              <a:srgbClr val="3465A4"/>
            </a:solidFill>
            <a:prstDash val="solid"/>
            <a:miter/>
          </a:ln>
        </p:spPr>
        <p:txBody>
          <a:bodyPr vert="horz" wrap="non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DB73864E-0020-4B3B-BC3F-8AC5C95C3D5E}"/>
              </a:ext>
            </a:extLst>
          </p:cNvPr>
          <p:cNvSpPr/>
          <p:nvPr/>
        </p:nvSpPr>
        <p:spPr>
          <a:xfrm>
            <a:off x="1280160" y="2103120"/>
            <a:ext cx="274320" cy="1828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19083" cap="flat">
            <a:solidFill>
              <a:srgbClr val="3465A4"/>
            </a:solidFill>
            <a:prstDash val="solid"/>
            <a:miter/>
          </a:ln>
        </p:spPr>
        <p:txBody>
          <a:bodyPr vert="horz" wrap="none" lIns="99358" tIns="54361" rIns="99358" bIns="54361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62D2E73-926F-4F37-9B85-D5246A636648}"/>
              </a:ext>
            </a:extLst>
          </p:cNvPr>
          <p:cNvSpPr txBox="1"/>
          <p:nvPr/>
        </p:nvSpPr>
        <p:spPr>
          <a:xfrm>
            <a:off x="640080" y="457200"/>
            <a:ext cx="8961120" cy="21380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No se </a:t>
            </a:r>
            <a:r>
              <a:rPr lang="en-US" sz="1800" b="1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recomienda</a:t>
            </a:r>
            <a:r>
              <a:rPr lang="en-US" sz="18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sz="1800" b="1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el</a:t>
            </a:r>
            <a:r>
              <a:rPr lang="en-US" sz="18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sz="1800" b="1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tratamiento</a:t>
            </a:r>
            <a:r>
              <a:rPr lang="en-US" sz="18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de la BA: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- No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disminuye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en nº de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eventos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sintomáticos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ni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la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gravedad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de los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mismos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-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Aumenta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el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riesgo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de ITU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sintomática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tras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en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tratamiento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-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Aparición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de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microorganismos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multirresistentes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-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Infecciones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por Clostridium difficile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-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Interacciones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con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otros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tratamientos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FE8B90-4529-47FE-AD21-14FECE7EAC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11" t="42584" r="28944" b="13979"/>
          <a:stretch/>
        </p:blipFill>
        <p:spPr>
          <a:xfrm>
            <a:off x="2074373" y="2715258"/>
            <a:ext cx="5931877" cy="246184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1C7BC9-6A17-4BCE-947B-9DD781864BF6}"/>
              </a:ext>
            </a:extLst>
          </p:cNvPr>
          <p:cNvSpPr txBox="1"/>
          <p:nvPr/>
        </p:nvSpPr>
        <p:spPr>
          <a:xfrm>
            <a:off x="3505200" y="2345926"/>
            <a:ext cx="2848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EXCEPTO</a:t>
            </a:r>
            <a:r>
              <a:rPr lang="es-ES" dirty="0"/>
              <a:t>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B53A0E2-8CF2-4985-94C4-2EE90356434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1406" t="54229" r="22348" b="42537"/>
          <a:stretch>
            <a:fillRect/>
          </a:stretch>
        </p:blipFill>
        <p:spPr>
          <a:xfrm>
            <a:off x="225944" y="1168811"/>
            <a:ext cx="9618235" cy="3096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uadroTexto 6">
            <a:extLst>
              <a:ext uri="{FF2B5EF4-FFF2-40B4-BE49-F238E27FC236}">
                <a16:creationId xmlns:a16="http://schemas.microsoft.com/office/drawing/2014/main" id="{F157CD8C-53E5-4844-A175-E742DBAF4C0E}"/>
              </a:ext>
            </a:extLst>
          </p:cNvPr>
          <p:cNvSpPr txBox="1"/>
          <p:nvPr/>
        </p:nvSpPr>
        <p:spPr>
          <a:xfrm>
            <a:off x="280183" y="3130999"/>
            <a:ext cx="9509760" cy="19636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sng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GUÍA EUROPEA DE UROLOGÍA</a:t>
            </a:r>
            <a:r>
              <a:rPr lang="es-ES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: </a:t>
            </a:r>
          </a:p>
          <a:p>
            <a:pPr marL="0" marR="0" lvl="0" indent="0" algn="ctr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Una dosis única de ATB tiene menores efectos adversos, pero mayor ratio de bajo peso al nacimiento, por ello el </a:t>
            </a:r>
            <a:r>
              <a:rPr lang="es-ES" sz="16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régimen de corta duración </a:t>
            </a:r>
            <a:r>
              <a:rPr lang="es-ES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es lo que se debería utilizar en las embarazadas, aunque se requiere más evidencia.</a:t>
            </a:r>
            <a:endParaRPr lang="en-US" sz="16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SimSun" pitchFamily="2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sng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SimSun" pitchFamily="2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sng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REVISTA OCRONOS Y SOCIEDAD AMERICANA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Monoterapia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 de la </a:t>
            </a:r>
            <a:r>
              <a:rPr lang="en-US" sz="16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nitrofurantoína</a:t>
            </a:r>
            <a:r>
              <a:rPr lang="es-ES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</a:rPr>
              <a:t> (FDA B)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 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Wingdings" pitchFamily="2"/>
                <a:ea typeface="SimSun" pitchFamily="2"/>
              </a:rPr>
              <a:t>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 100 mg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cada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 6 horas +/- </a:t>
            </a:r>
            <a:r>
              <a:rPr lang="en-US" sz="16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Amoxicilina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 500 mg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cada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 6 horas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4 a 7 días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, es </a:t>
            </a:r>
            <a:r>
              <a:rPr lang="en-US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el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esquema</a:t>
            </a: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terapéutico</a:t>
            </a: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más</a:t>
            </a: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recomendable</a:t>
            </a: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 en </a:t>
            </a:r>
            <a:r>
              <a:rPr lang="en-US" sz="16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nuestro</a:t>
            </a:r>
            <a:r>
              <a:rPr lang="en-US" sz="16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SimSun" pitchFamily="2"/>
              </a:rPr>
              <a:t> medio</a:t>
            </a:r>
            <a:endParaRPr lang="es-ES" sz="16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B352A138-7258-44ED-8839-74659EEAEE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793" t="60373" r="7198" b="18823"/>
          <a:stretch>
            <a:fillRect/>
          </a:stretch>
        </p:blipFill>
        <p:spPr>
          <a:xfrm>
            <a:off x="175845" y="1523807"/>
            <a:ext cx="9718435" cy="13065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85C7B08B-2BB6-43D9-BA3B-41573CD5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256" y="236980"/>
            <a:ext cx="8316516" cy="724352"/>
          </a:xfrm>
        </p:spPr>
        <p:txBody>
          <a:bodyPr/>
          <a:lstStyle/>
          <a:p>
            <a:pPr algn="ctr"/>
            <a:r>
              <a:rPr lang="es-ES" sz="3600" dirty="0"/>
              <a:t>EMBARAZADAS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A9ECEE7-2DD8-4402-91B9-7635AF0E3C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11" t="42584" r="28944" b="13979"/>
          <a:stretch/>
        </p:blipFill>
        <p:spPr>
          <a:xfrm>
            <a:off x="2069122" y="2840241"/>
            <a:ext cx="5931877" cy="2461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259A783-65C1-412E-B1A7-7997DA1C5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90" y="366753"/>
            <a:ext cx="9071643" cy="829626"/>
          </a:xfrm>
        </p:spPr>
        <p:txBody>
          <a:bodyPr/>
          <a:lstStyle/>
          <a:p>
            <a:pPr algn="ctr"/>
            <a:r>
              <a:rPr lang="es-ES" dirty="0"/>
              <a:t>PACIENTES CON SONDA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D0C20F-48F3-4E9D-8CD4-927D24435BE4}"/>
              </a:ext>
            </a:extLst>
          </p:cNvPr>
          <p:cNvSpPr txBox="1"/>
          <p:nvPr/>
        </p:nvSpPr>
        <p:spPr>
          <a:xfrm>
            <a:off x="504490" y="1537958"/>
            <a:ext cx="9219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800" b="1" i="0" u="none" strike="noStrike" baseline="0" dirty="0">
                <a:latin typeface="Calibri" panose="020F0502020204030204" pitchFamily="34" charset="0"/>
              </a:rPr>
              <a:t>No recomendada</a:t>
            </a:r>
            <a:r>
              <a:rPr lang="es-ES" sz="1800" b="0" i="0" u="none" strike="noStrike" baseline="0" dirty="0">
                <a:latin typeface="Calibri" panose="020F0502020204030204" pitchFamily="34" charset="0"/>
              </a:rPr>
              <a:t> la profilaxis antibiótica de rutina en recambios de sonda, únicamente si en recambios anteriores se ha producido un episodio de sepsis o ITU tras el mismo.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F41AD39-EC9C-4C44-9DF5-311D4E69F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6" t="43825" r="7199" b="22459"/>
          <a:stretch/>
        </p:blipFill>
        <p:spPr>
          <a:xfrm>
            <a:off x="310538" y="2835275"/>
            <a:ext cx="9607291" cy="209918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0A2A290-725A-4EE9-A0DD-6D0E1C95560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1406" t="54229" r="22348" b="42537"/>
          <a:stretch>
            <a:fillRect/>
          </a:stretch>
        </p:blipFill>
        <p:spPr>
          <a:xfrm>
            <a:off x="231193" y="2525868"/>
            <a:ext cx="9618235" cy="30961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74853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DAC7715-3748-4282-B081-8C734B756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9" t="47341" r="31736" b="25148"/>
          <a:stretch/>
        </p:blipFill>
        <p:spPr>
          <a:xfrm>
            <a:off x="504488" y="3409905"/>
            <a:ext cx="9071643" cy="22178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FEA93BA-518A-4609-B193-4BDF221D9934}"/>
              </a:ext>
            </a:extLst>
          </p:cNvPr>
          <p:cNvSpPr txBox="1"/>
          <p:nvPr/>
        </p:nvSpPr>
        <p:spPr>
          <a:xfrm>
            <a:off x="614849" y="507530"/>
            <a:ext cx="885092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u="sng" dirty="0"/>
              <a:t>SOCIEDAD EUROPEA:</a:t>
            </a:r>
          </a:p>
          <a:p>
            <a:pPr marL="285750" indent="-285750">
              <a:buFontTx/>
              <a:buChar char="-"/>
            </a:pPr>
            <a:r>
              <a:rPr lang="es-ES" sz="1600" b="1" dirty="0"/>
              <a:t>Menos claro </a:t>
            </a:r>
            <a:r>
              <a:rPr lang="es-ES" sz="1600" dirty="0"/>
              <a:t>que en cualquier otro organismo. </a:t>
            </a:r>
          </a:p>
          <a:p>
            <a:pPr marL="285750" indent="-285750">
              <a:buFontTx/>
              <a:buChar char="-"/>
            </a:pPr>
            <a:r>
              <a:rPr lang="es-ES" sz="1600" dirty="0"/>
              <a:t>Cambio de sonda y bacteriuria en sondajes: Es </a:t>
            </a:r>
            <a:r>
              <a:rPr lang="es-ES" sz="1600" b="1" dirty="0"/>
              <a:t>mayor el riesgo </a:t>
            </a:r>
            <a:r>
              <a:rPr lang="es-ES" sz="1600" dirty="0"/>
              <a:t>que conlleva el uso de ATB ante bacteriuria por los efectos adversos y el aumento de resistencias, </a:t>
            </a:r>
            <a:r>
              <a:rPr lang="es-ES" sz="1600" b="1" dirty="0"/>
              <a:t>que el beneficio </a:t>
            </a:r>
            <a:r>
              <a:rPr lang="es-ES" sz="1600" dirty="0"/>
              <a:t>que aporta.</a:t>
            </a:r>
          </a:p>
          <a:p>
            <a:endParaRPr lang="es-ES" sz="1600" dirty="0"/>
          </a:p>
          <a:p>
            <a:r>
              <a:rPr lang="es-ES" sz="1600" u="sng" dirty="0"/>
              <a:t>SOCIEDAD AMERICANA</a:t>
            </a:r>
            <a:r>
              <a:rPr lang="es-ES" sz="1600" dirty="0"/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s-ES" sz="1600" dirty="0"/>
              <a:t>Cambio de sonda y sondaje permanente: </a:t>
            </a:r>
            <a:r>
              <a:rPr lang="es-ES" altLang="es-ES" sz="1600" dirty="0"/>
              <a:t>baja certeza de beneficio y alta evidencia de daño con el uso de ATB. Hay que individualizar al paciente.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altLang="es-ES" sz="1600" dirty="0"/>
              <a:t>Sondaje corta duración: </a:t>
            </a:r>
            <a:r>
              <a:rPr lang="en-US" altLang="es-ES" sz="1600" kern="150" dirty="0" err="1"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a</a:t>
            </a:r>
            <a:r>
              <a:rPr lang="en-US" sz="16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parentemente</a:t>
            </a:r>
            <a:r>
              <a:rPr lang="en-US" sz="16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no </a:t>
            </a:r>
            <a:r>
              <a:rPr lang="en-US" sz="16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aumenta</a:t>
            </a:r>
            <a:r>
              <a:rPr lang="en-US" sz="16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sz="16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el</a:t>
            </a:r>
            <a:r>
              <a:rPr lang="en-US" sz="16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sz="16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riesgo</a:t>
            </a:r>
            <a:r>
              <a:rPr lang="en-US" sz="16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de sepsis o de </a:t>
            </a:r>
            <a:r>
              <a:rPr lang="en-US" sz="16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muerte</a:t>
            </a:r>
            <a:r>
              <a:rPr lang="en-US" sz="16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, y </a:t>
            </a:r>
            <a:r>
              <a:rPr lang="en-US" sz="16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además</a:t>
            </a:r>
            <a:r>
              <a:rPr lang="en-US" sz="16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la </a:t>
            </a:r>
            <a:r>
              <a:rPr lang="en-US" sz="16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exposición</a:t>
            </a:r>
            <a:r>
              <a:rPr lang="en-US" sz="16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a MDRO es </a:t>
            </a:r>
            <a:r>
              <a:rPr lang="en-US" sz="16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alta</a:t>
            </a:r>
            <a:r>
              <a:rPr lang="en-US" sz="16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, por lo que es </a:t>
            </a:r>
            <a:r>
              <a:rPr lang="en-US" sz="16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mejor</a:t>
            </a:r>
            <a:r>
              <a:rPr lang="en-US" sz="16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no </a:t>
            </a:r>
            <a:r>
              <a:rPr lang="en-US" sz="16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dar</a:t>
            </a:r>
            <a:r>
              <a:rPr lang="en-US" sz="16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ATB. </a:t>
            </a:r>
            <a:r>
              <a:rPr lang="en-US" sz="16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Reflejan</a:t>
            </a:r>
            <a:r>
              <a:rPr lang="en-US" sz="16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que </a:t>
            </a:r>
            <a:r>
              <a:rPr lang="en-US" sz="16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realmente</a:t>
            </a:r>
            <a:r>
              <a:rPr lang="en-US" sz="16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sz="16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hace</a:t>
            </a:r>
            <a:r>
              <a:rPr lang="en-US" sz="16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sz="16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falta</a:t>
            </a:r>
            <a:r>
              <a:rPr lang="en-US" sz="16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sz="16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más</a:t>
            </a:r>
            <a:r>
              <a:rPr lang="en-US" sz="16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n-US" sz="1600" kern="15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evidencia</a:t>
            </a:r>
            <a:r>
              <a:rPr lang="en-US" sz="16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.</a:t>
            </a:r>
            <a:endParaRPr lang="es-ES" sz="1600" kern="150" dirty="0">
              <a:effectLst/>
              <a:latin typeface="Liberation Serif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altLang="es-ES" sz="160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s-ES" altLang="es-ES" sz="1600" dirty="0"/>
          </a:p>
          <a:p>
            <a:pPr marL="285750" indent="-285750">
              <a:buFontTx/>
              <a:buChar char="-"/>
            </a:pPr>
            <a:endParaRPr lang="es-ES" sz="1600" dirty="0"/>
          </a:p>
          <a:p>
            <a:endParaRPr lang="es-ES" sz="1600" dirty="0"/>
          </a:p>
          <a:p>
            <a:endParaRPr lang="es-ES" sz="1600" dirty="0"/>
          </a:p>
          <a:p>
            <a:endParaRPr lang="es-ES" sz="16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7CB42A2-5A06-42AD-8025-4E4CFAD29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523"/>
            <a:ext cx="65" cy="2481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532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2096</TotalTime>
  <Words>1017</Words>
  <Application>Microsoft Office PowerPoint</Application>
  <PresentationFormat>Personalizado</PresentationFormat>
  <Paragraphs>89</Paragraphs>
  <Slides>13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Liberation Sans</vt:lpstr>
      <vt:lpstr>Liberation Serif</vt:lpstr>
      <vt:lpstr>Wingdings</vt:lpstr>
      <vt:lpstr>Retrospección</vt:lpstr>
      <vt:lpstr>CLAVES SOBRE TRATAMIENTO  DE PATOLOGÍA DEL TRACTO URINARIO</vt:lpstr>
      <vt:lpstr>ÍNDICE</vt:lpstr>
      <vt:lpstr>Presentación de PowerPoint</vt:lpstr>
      <vt:lpstr>¿Se trata?</vt:lpstr>
      <vt:lpstr>Presentación de PowerPoint</vt:lpstr>
      <vt:lpstr>Presentación de PowerPoint</vt:lpstr>
      <vt:lpstr>EMBARAZADAS</vt:lpstr>
      <vt:lpstr>PACIENTES CON SONDA</vt:lpstr>
      <vt:lpstr>Presentación de PowerPoint</vt:lpstr>
      <vt:lpstr>PACIENTES CON SDR. CONFUSIONAL</vt:lpstr>
      <vt:lpstr>Presentación de PowerPoint</vt:lpstr>
      <vt:lpstr>CONCLUSIONES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CLAVES SOBRE TRATAMIENTO DE PATOLOGÍA DEL TRACTO URINARIO</dc:title>
  <dc:creator>Paula EL</dc:creator>
  <cp:lastModifiedBy>paula espinosa lopez</cp:lastModifiedBy>
  <cp:revision>21</cp:revision>
  <dcterms:created xsi:type="dcterms:W3CDTF">2017-10-20T23:41:18Z</dcterms:created>
  <dcterms:modified xsi:type="dcterms:W3CDTF">2022-02-14T23:42:00Z</dcterms:modified>
</cp:coreProperties>
</file>