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66C94A4-F446-4D46-8CCE-165871097E88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21/07/21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8AA4F81-3984-4EE3-855E-5084C9AF0FF5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B03CEE6-477E-475E-A355-C79A25591892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21/07/21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4CDBA4-4F75-4E8A-80E2-B5128EE1B0C4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escholarship.org/uc/item/6h93r9j0" TargetMode="External"/><Relationship Id="rId2" Type="http://schemas.openxmlformats.org/officeDocument/2006/relationships/hyperlink" Target="https://www.aafp.org/afp/2009/1115/p1107.html" TargetMode="External"/><Relationship Id="rId3" Type="http://schemas.openxmlformats.org/officeDocument/2006/relationships/hyperlink" Target="https://www.ncbi.nlm.nih.gov/pmc/articles/PMC6746230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c7c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flipV="1">
            <a:off x="0" y="-3240"/>
            <a:ext cx="12191760" cy="68608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 flipV="1">
            <a:off x="1247040" y="-360"/>
            <a:ext cx="9468360" cy="6858000"/>
          </a:xfrm>
          <a:custGeom>
            <a:avLst/>
            <a:gdLst/>
            <a:ahLst/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 flipV="1">
            <a:off x="0" y="-360"/>
            <a:ext cx="9324720" cy="6858000"/>
          </a:xfrm>
          <a:custGeom>
            <a:avLst/>
            <a:gdLst/>
            <a:ahLst/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804600" y="962280"/>
            <a:ext cx="6437520" cy="2611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s-ES" sz="5400" spc="-1" strike="noStrike">
                <a:solidFill>
                  <a:srgbClr val="ffffff"/>
                </a:solidFill>
                <a:latin typeface="Calibri Light"/>
              </a:rPr>
              <a:t>-itis miembro inferior</a:t>
            </a:r>
            <a:endParaRPr b="0" lang="es-E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5"/>
          <p:cNvSpPr txBox="1"/>
          <p:nvPr/>
        </p:nvSpPr>
        <p:spPr>
          <a:xfrm>
            <a:off x="804600" y="3719520"/>
            <a:ext cx="4167000" cy="1155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Paula Martín de Salvador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R1 COT</a:t>
            </a:r>
            <a:endParaRPr b="0" lang="es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5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683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3700" spc="-1" strike="noStrike">
                <a:solidFill>
                  <a:srgbClr val="ffffff"/>
                </a:solidFill>
                <a:latin typeface="Calibri Light"/>
              </a:rPr>
              <a:t>Epifisitis del polo inferior de la rótula (Sinding-Largen-Johansson)</a:t>
            </a:r>
            <a:endParaRPr b="0" lang="es-ES" sz="3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Imagen 4" descr=""/>
          <p:cNvPicPr/>
          <p:nvPr/>
        </p:nvPicPr>
        <p:blipFill>
          <a:blip r:embed="rId1"/>
          <a:stretch/>
        </p:blipFill>
        <p:spPr>
          <a:xfrm>
            <a:off x="2671560" y="2660400"/>
            <a:ext cx="2370240" cy="364644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Adolescentes, estrés mecánico.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dolor durante/después de la actividad deportiva.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Diagnóstico: Rx, RMN si dudas.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Tratamiento: conservador.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a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TextShape 2"/>
          <p:cNvSpPr txBox="1"/>
          <p:nvPr/>
        </p:nvSpPr>
        <p:spPr>
          <a:xfrm>
            <a:off x="524160" y="49140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Epifisitis de la tuberosidad calcáneo (Sever)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29040" y="2454840"/>
            <a:ext cx="3440880" cy="4079880"/>
          </a:xfrm>
          <a:prstGeom prst="rect">
            <a:avLst/>
          </a:prstGeom>
          <a:solidFill>
            <a:srgbClr val="d2a35a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Imagen 4" descr=""/>
          <p:cNvPicPr/>
          <p:nvPr/>
        </p:nvPicPr>
        <p:blipFill>
          <a:blip r:embed="rId1"/>
          <a:stretch/>
        </p:blipFill>
        <p:spPr>
          <a:xfrm>
            <a:off x="524160" y="3350520"/>
            <a:ext cx="3066840" cy="226944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3941640" y="2454840"/>
            <a:ext cx="3440880" cy="4079880"/>
          </a:xfrm>
          <a:prstGeom prst="rect">
            <a:avLst/>
          </a:prstGeom>
          <a:solidFill>
            <a:srgbClr val="d2a35a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Imagen 6" descr=""/>
          <p:cNvPicPr/>
          <p:nvPr/>
        </p:nvPicPr>
        <p:blipFill>
          <a:blip r:embed="rId2"/>
          <a:stretch/>
        </p:blipFill>
        <p:spPr>
          <a:xfrm>
            <a:off x="4138920" y="3484800"/>
            <a:ext cx="3066840" cy="2001240"/>
          </a:xfrm>
          <a:prstGeom prst="rect">
            <a:avLst/>
          </a:prstGeom>
          <a:ln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Shape 6"/>
          <p:cNvSpPr txBox="1"/>
          <p:nvPr/>
        </p:nvSpPr>
        <p:spPr>
          <a:xfrm>
            <a:off x="7956000" y="762840"/>
            <a:ext cx="3514680" cy="533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</a:rPr>
              <a:t>Niños, etiología desconocida.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</a:rPr>
              <a:t>Dolor con el deporte.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</a:rPr>
              <a:t>Exploración: dolor a la compresión del calcáneo dolorosa y estiramiento aquíleo.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</a:rPr>
              <a:t>Rx (esclerosis y fragmentación) y RMN para descartar patologías.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ffffff"/>
                </a:solidFill>
                <a:latin typeface="Calibri"/>
              </a:rPr>
              <a:t>Tratamiento: conservador, estiramiento, almohadillas en talón, inmovilización. No cirugía.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776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Tendinitis Aquiles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Imagen 4" descr=""/>
          <p:cNvPicPr/>
          <p:nvPr/>
        </p:nvPicPr>
        <p:blipFill>
          <a:blip r:embed="rId1"/>
          <a:stretch/>
        </p:blipFill>
        <p:spPr>
          <a:xfrm>
            <a:off x="1932120" y="2660400"/>
            <a:ext cx="3849120" cy="3646440"/>
          </a:xfrm>
          <a:prstGeom prst="rect">
            <a:avLst/>
          </a:prstGeom>
          <a:ln>
            <a:noFill/>
          </a:ln>
        </p:spPr>
      </p:pic>
      <p:sp>
        <p:nvSpPr>
          <p:cNvPr id="158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Sobreesfuerzo, ejercitar sobre superficies irregulares/calzado inapropiado y poca flexibilidad.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dolor 3-4cm encima de inserción.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Tratamiento: conservador, estiramientos, ejercicios excéntricos, evitar actividades de impacto.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6200" y="448200"/>
            <a:ext cx="7201440" cy="223992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TextShape 2"/>
          <p:cNvSpPr txBox="1"/>
          <p:nvPr/>
        </p:nvSpPr>
        <p:spPr>
          <a:xfrm>
            <a:off x="777240" y="731520"/>
            <a:ext cx="6609960" cy="1681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Fascitis plantar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66200" y="2862000"/>
            <a:ext cx="3498840" cy="3536640"/>
          </a:xfrm>
          <a:prstGeom prst="rect">
            <a:avLst/>
          </a:prstGeom>
          <a:solidFill>
            <a:srgbClr val="7f7f7f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Imagen 6" descr=""/>
          <p:cNvPicPr/>
          <p:nvPr/>
        </p:nvPicPr>
        <p:blipFill>
          <a:blip r:embed="rId1"/>
          <a:stretch/>
        </p:blipFill>
        <p:spPr>
          <a:xfrm>
            <a:off x="1238760" y="3054240"/>
            <a:ext cx="1958040" cy="315828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4166280" y="2862000"/>
            <a:ext cx="3498840" cy="3536640"/>
          </a:xfrm>
          <a:prstGeom prst="rect">
            <a:avLst/>
          </a:prstGeom>
          <a:solidFill>
            <a:srgbClr val="7f7f7f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Imagen 4" descr=""/>
          <p:cNvPicPr/>
          <p:nvPr/>
        </p:nvPicPr>
        <p:blipFill>
          <a:blip r:embed="rId2"/>
          <a:stretch/>
        </p:blipFill>
        <p:spPr>
          <a:xfrm>
            <a:off x="4356360" y="3097800"/>
            <a:ext cx="3125520" cy="307080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>
            <a:off x="7845840" y="450360"/>
            <a:ext cx="3886920" cy="431172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TextShape 6"/>
          <p:cNvSpPr txBox="1"/>
          <p:nvPr/>
        </p:nvSpPr>
        <p:spPr>
          <a:xfrm>
            <a:off x="8100360" y="731520"/>
            <a:ext cx="3359880" cy="3740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Aponeurosis fascia plantar.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Hombres, obesidad, sedentarismo (poca dorsiflexión).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Síntomas: dolor al inicio y al final del día, mejora con deambulación.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Exploración: dolor tuberosidad medial, limitada y dolorosa dorsiflexión.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RX, RMN y analítica: no necesarias.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Tratamiento: conservador, estiramiento, ortesis, ondas de choque.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7845840" y="4934880"/>
            <a:ext cx="1861200" cy="14641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8"/>
          <p:cNvSpPr/>
          <p:nvPr/>
        </p:nvSpPr>
        <p:spPr>
          <a:xfrm>
            <a:off x="9870480" y="4937760"/>
            <a:ext cx="1862280" cy="146268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947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TextShape 2"/>
          <p:cNvSpPr txBox="1"/>
          <p:nvPr/>
        </p:nvSpPr>
        <p:spPr>
          <a:xfrm>
            <a:off x="524160" y="49140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Tenosinovitis peroneos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29040" y="2454840"/>
            <a:ext cx="3440880" cy="4079880"/>
          </a:xfrm>
          <a:prstGeom prst="rect">
            <a:avLst/>
          </a:prstGeom>
          <a:solidFill>
            <a:srgbClr val="b28f56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3" name="Imagen 6" descr=""/>
          <p:cNvPicPr/>
          <p:nvPr/>
        </p:nvPicPr>
        <p:blipFill>
          <a:blip r:embed="rId1"/>
          <a:stretch/>
        </p:blipFill>
        <p:spPr>
          <a:xfrm>
            <a:off x="1190160" y="2667960"/>
            <a:ext cx="1735560" cy="36349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3941640" y="2454840"/>
            <a:ext cx="3440880" cy="4079880"/>
          </a:xfrm>
          <a:prstGeom prst="rect">
            <a:avLst/>
          </a:prstGeom>
          <a:solidFill>
            <a:srgbClr val="b28f56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Imagen 4" descr=""/>
          <p:cNvPicPr/>
          <p:nvPr/>
        </p:nvPicPr>
        <p:blipFill>
          <a:blip r:embed="rId2"/>
          <a:stretch/>
        </p:blipFill>
        <p:spPr>
          <a:xfrm>
            <a:off x="4138920" y="2795760"/>
            <a:ext cx="3066840" cy="3379680"/>
          </a:xfrm>
          <a:prstGeom prst="rect">
            <a:avLst/>
          </a:prstGeom>
          <a:ln>
            <a:noFill/>
          </a:ln>
        </p:spPr>
      </p:pic>
      <p:sp>
        <p:nvSpPr>
          <p:cNvPr id="176" name="CustomShape 5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Shape 6"/>
          <p:cNvSpPr txBox="1"/>
          <p:nvPr/>
        </p:nvSpPr>
        <p:spPr>
          <a:xfrm>
            <a:off x="7956000" y="762840"/>
            <a:ext cx="3514680" cy="533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Actividad repetitiva, hipertrofia tubérculo peroneo.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Dolor lateral tobillo, edema e inestabilidad.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Diagnóstico clínico.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Ecografía o RMN si dudas.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Tratamiento conservador, fisioterapia, ortesis, inmovilización.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5c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Tenosinovitis del tibial posterior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Imagen 4" descr=""/>
          <p:cNvPicPr/>
          <p:nvPr/>
        </p:nvPicPr>
        <p:blipFill>
          <a:blip r:embed="rId1"/>
          <a:stretch/>
        </p:blipFill>
        <p:spPr>
          <a:xfrm>
            <a:off x="3403440" y="3119760"/>
            <a:ext cx="3781080" cy="275148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Mujer, &gt; 40 años.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Estabilizador del arco dinámico.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dolor, inestabilidad, pie plano con retropié en valgo y mediopié en abducción, excesiva pronación.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Diagnóstico: clínico (too many toes sign) normal heel varus, rx (calcificaciones).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Tratamiento: conservador, ortesis, inmovilización.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Fracaso después de 3 meses o deformidad: cirugía.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Imagen 6" descr=""/>
          <p:cNvPicPr/>
          <p:nvPr/>
        </p:nvPicPr>
        <p:blipFill>
          <a:blip r:embed="rId2"/>
          <a:stretch/>
        </p:blipFill>
        <p:spPr>
          <a:xfrm>
            <a:off x="572400" y="3119760"/>
            <a:ext cx="2682000" cy="272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https://escholarship.org/uc/item/6h93r9j0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Tendinopathies of the Foot and Ankle - American Family Physician (aafp.org)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Distinguishing Quadriceps and Patellar Tendinopathy: Semantics or Significant? (nih.gov)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524160" y="49140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Bursitis trocantérea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Imagen 11" descr=""/>
          <p:cNvPicPr/>
          <p:nvPr/>
        </p:nvPicPr>
        <p:blipFill>
          <a:blip r:embed="rId1"/>
          <a:srcRect l="0" t="0" r="0" b="6668"/>
          <a:stretch/>
        </p:blipFill>
        <p:spPr>
          <a:xfrm>
            <a:off x="327600" y="2454840"/>
            <a:ext cx="3442320" cy="4079880"/>
          </a:xfrm>
          <a:prstGeom prst="rect">
            <a:avLst/>
          </a:prstGeom>
          <a:ln>
            <a:noFill/>
          </a:ln>
        </p:spPr>
      </p:pic>
      <p:pic>
        <p:nvPicPr>
          <p:cNvPr id="90" name="Imagen 10" descr=""/>
          <p:cNvPicPr/>
          <p:nvPr/>
        </p:nvPicPr>
        <p:blipFill>
          <a:blip r:embed="rId2"/>
          <a:srcRect l="7276" t="0" r="8" b="7"/>
          <a:stretch/>
        </p:blipFill>
        <p:spPr>
          <a:xfrm>
            <a:off x="3942360" y="2454840"/>
            <a:ext cx="3442320" cy="407988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TextShape 4"/>
          <p:cNvSpPr txBox="1"/>
          <p:nvPr/>
        </p:nvSpPr>
        <p:spPr>
          <a:xfrm>
            <a:off x="7957800" y="763560"/>
            <a:ext cx="3511080" cy="533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Cintilla ilitibial sobre trocánter mayor.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Corredores.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Dx clínico: dolor a la palpación.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Tratamiento conservador.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Si no mejoría: bursectomía.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6d6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Tendinitis glútea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Imagen 4" descr=""/>
          <p:cNvPicPr/>
          <p:nvPr/>
        </p:nvPicPr>
        <p:blipFill>
          <a:blip r:embed="rId1"/>
          <a:stretch/>
        </p:blipFill>
        <p:spPr>
          <a:xfrm>
            <a:off x="884520" y="2660400"/>
            <a:ext cx="5944320" cy="364644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Edad media, mujeres, corredores y ciclistas.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Sintomatología: dolor al dormir de lado, coger peso, excesiva adducción de cadera.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 clínico, eco +/- RMN.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 conservador, ejercicio, ondas de choque, infiltraciones.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66200" y="448200"/>
            <a:ext cx="7201440" cy="223992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2"/>
          <p:cNvSpPr txBox="1"/>
          <p:nvPr/>
        </p:nvSpPr>
        <p:spPr>
          <a:xfrm>
            <a:off x="777240" y="731520"/>
            <a:ext cx="6609960" cy="1681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Bursitis rodilla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Imagen 8" descr=""/>
          <p:cNvPicPr/>
          <p:nvPr/>
        </p:nvPicPr>
        <p:blipFill>
          <a:blip r:embed="rId1"/>
          <a:srcRect l="17730" t="0" r="10088" b="0"/>
          <a:stretch/>
        </p:blipFill>
        <p:spPr>
          <a:xfrm>
            <a:off x="466200" y="2862000"/>
            <a:ext cx="3498840" cy="3538440"/>
          </a:xfrm>
          <a:prstGeom prst="rect">
            <a:avLst/>
          </a:prstGeom>
          <a:ln>
            <a:noFill/>
          </a:ln>
        </p:spPr>
      </p:pic>
      <p:pic>
        <p:nvPicPr>
          <p:cNvPr id="102" name="Imagen 6" descr=""/>
          <p:cNvPicPr/>
          <p:nvPr/>
        </p:nvPicPr>
        <p:blipFill>
          <a:blip r:embed="rId2"/>
          <a:srcRect l="0" t="0" r="1525" b="0"/>
          <a:stretch/>
        </p:blipFill>
        <p:spPr>
          <a:xfrm>
            <a:off x="4166280" y="2862000"/>
            <a:ext cx="3501720" cy="353844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7845840" y="450360"/>
            <a:ext cx="3886920" cy="431172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TextShape 4"/>
          <p:cNvSpPr txBox="1"/>
          <p:nvPr/>
        </p:nvSpPr>
        <p:spPr>
          <a:xfrm>
            <a:off x="8100360" y="731520"/>
            <a:ext cx="3359880" cy="3740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Prepatelar: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La más común.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Arrodillarse (“ama de casa”) y boxeadores.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Síntomas: edema, dolor.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Diferenciar: séptica.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Tratamiento conservador.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7845840" y="4934880"/>
            <a:ext cx="1861200" cy="14641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6"/>
          <p:cNvSpPr/>
          <p:nvPr/>
        </p:nvSpPr>
        <p:spPr>
          <a:xfrm>
            <a:off x="9870480" y="4937760"/>
            <a:ext cx="1862280" cy="146268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9e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Tendinitis cuadricipital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Sobrecarga.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dolor superior a la rótula, flexión profunda.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 clínico.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Tratamiento: conservador, ejercicios de fortalecimiento.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Imagen 5" descr=""/>
          <p:cNvPicPr/>
          <p:nvPr/>
        </p:nvPicPr>
        <p:blipFill>
          <a:blip r:embed="rId1"/>
          <a:stretch/>
        </p:blipFill>
        <p:spPr>
          <a:xfrm>
            <a:off x="2386080" y="2523240"/>
            <a:ext cx="2941200" cy="381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66200" y="448200"/>
            <a:ext cx="7201440" cy="150840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Shape 2"/>
          <p:cNvSpPr txBox="1"/>
          <p:nvPr/>
        </p:nvSpPr>
        <p:spPr>
          <a:xfrm>
            <a:off x="777240" y="694800"/>
            <a:ext cx="6609960" cy="1042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200" spc="-1" strike="noStrike">
                <a:solidFill>
                  <a:srgbClr val="ffffff"/>
                </a:solidFill>
                <a:latin typeface="Calibri Light"/>
              </a:rPr>
              <a:t>Tendinitis patelar</a:t>
            </a:r>
            <a:endParaRPr b="0" lang="es-ES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845840" y="450360"/>
            <a:ext cx="1861200" cy="1506240"/>
          </a:xfrm>
          <a:prstGeom prst="rect">
            <a:avLst/>
          </a:prstGeom>
          <a:solidFill>
            <a:srgbClr val="03a19e">
              <a:alpha val="95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9870480" y="453240"/>
            <a:ext cx="1862280" cy="150480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466200" y="2130480"/>
            <a:ext cx="7205040" cy="4269960"/>
          </a:xfrm>
          <a:prstGeom prst="rect">
            <a:avLst/>
          </a:prstGeom>
          <a:solidFill>
            <a:srgbClr val="03a19e">
              <a:alpha val="20000"/>
            </a:srgb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Imagen 4" descr=""/>
          <p:cNvPicPr/>
          <p:nvPr/>
        </p:nvPicPr>
        <p:blipFill>
          <a:blip r:embed="rId1"/>
          <a:srcRect l="0" t="22602" r="0" b="19589"/>
          <a:stretch/>
        </p:blipFill>
        <p:spPr>
          <a:xfrm>
            <a:off x="725400" y="2332080"/>
            <a:ext cx="6684840" cy="3864240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7845840" y="2127600"/>
            <a:ext cx="3886920" cy="42728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TextShape 7"/>
          <p:cNvSpPr txBox="1"/>
          <p:nvPr/>
        </p:nvSpPr>
        <p:spPr>
          <a:xfrm>
            <a:off x="8109360" y="2393640"/>
            <a:ext cx="3359880" cy="3740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Atletas de salto (extensión), varones jóvenes.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Desarrollo cuádriceps y flexibilidad isquiotibiales.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Evolución: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1 Dolor durante la actividad.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2 Dolor con flexión prolongada "movie theater sign".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Diagnóstico: dolor y signo de Basset +/- eco o RMN.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</a:rPr>
              <a:t>Tratamiento quirúrgico si dolor en reposo.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688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TextShape 2"/>
          <p:cNvSpPr txBox="1"/>
          <p:nvPr/>
        </p:nvSpPr>
        <p:spPr>
          <a:xfrm>
            <a:off x="524160" y="49140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Síndrome de la banda iliotibial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Imagen 8" descr=""/>
          <p:cNvPicPr/>
          <p:nvPr/>
        </p:nvPicPr>
        <p:blipFill>
          <a:blip r:embed="rId1"/>
          <a:srcRect l="36058" t="0" r="22174" b="0"/>
          <a:stretch/>
        </p:blipFill>
        <p:spPr>
          <a:xfrm>
            <a:off x="3942360" y="2454840"/>
            <a:ext cx="3442320" cy="407988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Shape 4"/>
          <p:cNvSpPr txBox="1"/>
          <p:nvPr/>
        </p:nvSpPr>
        <p:spPr>
          <a:xfrm>
            <a:off x="7957800" y="763560"/>
            <a:ext cx="3511080" cy="533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Corredores, ciclistas (flexoextensión).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Causas: Incorrecta alineación, asimetría, excesiva pronación.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Diagnóstico: Test de Ober, dolor con squat, debilidad abducción. 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Tratamiento: estiramientos, fortalecer abductores, correcto entrenamiento. 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Imagen 9" descr=""/>
          <p:cNvPicPr/>
          <p:nvPr/>
        </p:nvPicPr>
        <p:blipFill>
          <a:blip r:embed="rId2"/>
          <a:stretch/>
        </p:blipFill>
        <p:spPr>
          <a:xfrm>
            <a:off x="321840" y="2662200"/>
            <a:ext cx="3600720" cy="366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5f7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Tendinitis pata de ganso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Imagen 4" descr=""/>
          <p:cNvPicPr/>
          <p:nvPr/>
        </p:nvPicPr>
        <p:blipFill>
          <a:blip r:embed="rId1"/>
          <a:stretch/>
        </p:blipFill>
        <p:spPr>
          <a:xfrm>
            <a:off x="566640" y="2698920"/>
            <a:ext cx="6579720" cy="356940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Corredores, sobrepeso, no estirar.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dolor que puede ser continuo.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Diagnóstico: dolor al bostezo en valgo (dd esguince LCM) y contracción resistida de los isquiotibiales.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 conservador.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extShape 2"/>
          <p:cNvSpPr txBox="1"/>
          <p:nvPr/>
        </p:nvSpPr>
        <p:spPr>
          <a:xfrm>
            <a:off x="524160" y="51696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 Light"/>
              </a:rPr>
              <a:t>Epifisitis de la TTA (Osgood-Schlatter)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29040" y="2432160"/>
            <a:ext cx="7056360" cy="410256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Imagen 4" descr=""/>
          <p:cNvPicPr/>
          <p:nvPr/>
        </p:nvPicPr>
        <p:blipFill>
          <a:blip r:embed="rId1"/>
          <a:stretch/>
        </p:blipFill>
        <p:spPr>
          <a:xfrm>
            <a:off x="4145760" y="2548800"/>
            <a:ext cx="3066840" cy="386964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Shape 5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Osteocondritis en niños 11-18 años, deportes de salto.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Síntomas: TTA aumentada, dolor al arrodillarse, dolor a la extensión contra resistencia.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DD: osteocondroma, fractura.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Diagnóstico: Rx.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</a:rPr>
              <a:t>Tratamiento: conservador, estiramientos,  inmovilización sin o responde.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Imagen 6" descr=""/>
          <p:cNvPicPr/>
          <p:nvPr/>
        </p:nvPicPr>
        <p:blipFill>
          <a:blip r:embed="rId2"/>
          <a:stretch/>
        </p:blipFill>
        <p:spPr>
          <a:xfrm>
            <a:off x="513720" y="2643120"/>
            <a:ext cx="3458880" cy="377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Application>LibreOffice/6.2.6.2$Windows_x86 LibreOffice_project/684e730861356e74889dfe6dbddd3562aae2e6ad</Application>
  <Words>673</Words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2021-06-10T16:39:35Z</dcterms:created>
  <dc:creator>Daniel Martinez</dc:creator>
  <dc:description/>
  <dc:language>es-ES</dc:language>
  <cp:lastModifiedBy>Daniel Martinez</cp:lastModifiedBy>
  <dcterms:modified xsi:type="dcterms:W3CDTF">2021-06-14T22:19:07Z</dcterms:modified>
  <cp:revision>27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